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4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1" r:id="rId13"/>
    <p:sldId id="300" r:id="rId14"/>
    <p:sldId id="272" r:id="rId15"/>
    <p:sldId id="274" r:id="rId16"/>
    <p:sldId id="275" r:id="rId17"/>
    <p:sldId id="277" r:id="rId18"/>
    <p:sldId id="278" r:id="rId19"/>
    <p:sldId id="279" r:id="rId20"/>
    <p:sldId id="280" r:id="rId21"/>
    <p:sldId id="292" r:id="rId22"/>
    <p:sldId id="283" r:id="rId23"/>
    <p:sldId id="281" r:id="rId24"/>
    <p:sldId id="282" r:id="rId25"/>
    <p:sldId id="337" r:id="rId26"/>
    <p:sldId id="284" r:id="rId27"/>
    <p:sldId id="285" r:id="rId28"/>
    <p:sldId id="338" r:id="rId29"/>
    <p:sldId id="286" r:id="rId30"/>
    <p:sldId id="287" r:id="rId31"/>
    <p:sldId id="339" r:id="rId32"/>
    <p:sldId id="288" r:id="rId33"/>
    <p:sldId id="289" r:id="rId34"/>
    <p:sldId id="340" r:id="rId35"/>
    <p:sldId id="290" r:id="rId36"/>
    <p:sldId id="291" r:id="rId37"/>
    <p:sldId id="341" r:id="rId38"/>
    <p:sldId id="293" r:id="rId39"/>
    <p:sldId id="299" r:id="rId40"/>
    <p:sldId id="294" r:id="rId41"/>
    <p:sldId id="295" r:id="rId42"/>
    <p:sldId id="297" r:id="rId43"/>
    <p:sldId id="298" r:id="rId44"/>
    <p:sldId id="302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18" r:id="rId64"/>
    <p:sldId id="344" r:id="rId65"/>
    <p:sldId id="345" r:id="rId6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65FC3"/>
    <a:srgbClr val="FFE744"/>
    <a:srgbClr val="B2B2B2"/>
    <a:srgbClr val="8E63BF"/>
    <a:srgbClr val="202020"/>
    <a:srgbClr val="323232"/>
    <a:srgbClr val="CC33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" y="3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3.xml"/><Relationship Id="rId7" Type="http://schemas.openxmlformats.org/officeDocument/2006/relationships/slide" Target="slide3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6.xml"/><Relationship Id="rId4" Type="http://schemas.openxmlformats.org/officeDocument/2006/relationships/image" Target="../media/image19.png"/><Relationship Id="rId9" Type="http://schemas.openxmlformats.org/officeDocument/2006/relationships/slide" Target="slide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5" Type="http://schemas.openxmlformats.org/officeDocument/2006/relationships/slide" Target="slide45.xml"/><Relationship Id="rId4" Type="http://schemas.openxmlformats.org/officeDocument/2006/relationships/slide" Target="slide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3.xml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МАКСИМ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8458200" y="5448300"/>
            <a:ext cx="3530282" cy="1115060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36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НАЧАТЬ ИГРУ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" y="5878830"/>
            <a:ext cx="739775" cy="760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4900" y="2603500"/>
            <a:ext cx="5320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Arial Black" panose="020B0A04020102020204" charset="0"/>
              </a:rPr>
              <a:t>МАКСИМ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8699" y="3921276"/>
            <a:ext cx="624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charset="0"/>
              </a:rPr>
              <a:t>Интерактивный профилактический рассказ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955" y="591820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Black" panose="020B0A04020102020204" charset="0"/>
              </a:rPr>
              <a:t>ОРМОО </a:t>
            </a:r>
          </a:p>
          <a:p>
            <a:r>
              <a:rPr lang="ru-RU" sz="1200" dirty="0">
                <a:solidFill>
                  <a:schemeClr val="bg1"/>
                </a:solidFill>
                <a:latin typeface="Arial Black" panose="020B0A04020102020204" charset="0"/>
              </a:rPr>
              <a:t>Социальное агентство</a:t>
            </a:r>
          </a:p>
          <a:p>
            <a:r>
              <a:rPr lang="ru-RU" sz="1200" dirty="0">
                <a:solidFill>
                  <a:schemeClr val="bg1"/>
                </a:solidFill>
                <a:latin typeface="Arial Black" panose="020B0A04020102020204" charset="0"/>
              </a:rPr>
              <a:t>«Здоровье молодёжи»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1501" y="2124194"/>
            <a:ext cx="624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charset="0"/>
              </a:rPr>
              <a:t>Автор: Кирилл </a:t>
            </a:r>
            <a:r>
              <a:rPr lang="ru-RU" dirty="0" err="1">
                <a:solidFill>
                  <a:schemeClr val="bg1"/>
                </a:solidFill>
                <a:latin typeface="Arial Black" panose="020B0A04020102020204" charset="0"/>
              </a:rPr>
              <a:t>Черницов</a:t>
            </a:r>
            <a:endParaRPr lang="ru-RU" dirty="0">
              <a:solidFill>
                <a:schemeClr val="bg1"/>
              </a:solidFill>
              <a:latin typeface="Arial Black" panose="020B0A04020102020204" charset="0"/>
            </a:endParaRPr>
          </a:p>
        </p:txBody>
      </p:sp>
      <p:pic>
        <p:nvPicPr>
          <p:cNvPr id="2" name="Изображение 1" descr="Навигатор белы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4664075"/>
            <a:ext cx="909320" cy="909320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113155" y="4888865"/>
            <a:ext cx="2247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Black" panose="020B0A04020102020204" charset="0"/>
              </a:rPr>
              <a:t>ОРМООПСЗИ </a:t>
            </a:r>
          </a:p>
          <a:p>
            <a:r>
              <a:rPr lang="ru-RU" sz="1200" dirty="0">
                <a:solidFill>
                  <a:schemeClr val="bg1"/>
                </a:solidFill>
                <a:latin typeface="Arial Black" panose="020B0A04020102020204" charset="0"/>
              </a:rPr>
              <a:t>«НАВИГАТОР»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29005" y="2190115"/>
            <a:ext cx="2000885" cy="590550"/>
            <a:chOff x="5718" y="3140"/>
            <a:chExt cx="9342" cy="1959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</a:t>
              </a:r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3440000">
              <a:off x="5718" y="3804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07020" y="219011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  <p:sp>
        <p:nvSpPr>
          <p:cNvPr id="9" name="Скругленный прямоугольник 4">
            <a:hlinkClick r:id="rId3" action="ppaction://hlinksldjump"/>
          </p:cNvPr>
          <p:cNvSpPr/>
          <p:nvPr/>
        </p:nvSpPr>
        <p:spPr>
          <a:xfrm>
            <a:off x="7907019" y="3276601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Привет!</a:t>
            </a:r>
          </a:p>
        </p:txBody>
      </p:sp>
      <p:sp>
        <p:nvSpPr>
          <p:cNvPr id="11" name="Скругленный прямоугольник 4">
            <a:hlinkClick r:id="rId4" action="ppaction://hlinksldjump"/>
          </p:cNvPr>
          <p:cNvSpPr/>
          <p:nvPr/>
        </p:nvSpPr>
        <p:spPr>
          <a:xfrm>
            <a:off x="7907019" y="4436755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Здорово!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29005" y="2190115"/>
            <a:ext cx="2000885" cy="590550"/>
            <a:chOff x="5718" y="3140"/>
            <a:chExt cx="9342" cy="1959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</a:t>
              </a:r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3440000">
              <a:off x="5718" y="3804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48345" y="2896870"/>
            <a:ext cx="1993174" cy="652046"/>
            <a:chOff x="6219" y="3140"/>
            <a:chExt cx="9306" cy="2163"/>
          </a:xfrm>
          <a:solidFill>
            <a:srgbClr val="FFE744"/>
          </a:solidFill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Привет, Егор</a:t>
              </a: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8940000">
              <a:off x="14343" y="4008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29005" y="3358648"/>
            <a:ext cx="2010737" cy="1395736"/>
            <a:chOff x="5718" y="1984"/>
            <a:chExt cx="9388" cy="4630"/>
          </a:xfrm>
          <a:solidFill>
            <a:srgbClr val="FFE744"/>
          </a:solidFill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219" y="1984"/>
              <a:ext cx="8887" cy="4401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Пойдёшь на </a:t>
              </a:r>
              <a:r>
                <a:rPr lang="ru-RU" altLang="en-US" dirty="0" err="1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тусу</a:t>
              </a:r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? Там весь наш класс будет!</a:t>
              </a:r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 rot="13440000">
              <a:off x="5718" y="5319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907020" y="2190115"/>
            <a:ext cx="2832827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Ответ Максима</a:t>
            </a:r>
          </a:p>
        </p:txBody>
      </p:sp>
      <p:sp>
        <p:nvSpPr>
          <p:cNvPr id="8" name="Скругленный прямоугольник 4">
            <a:hlinkClick r:id="rId3" action="ppaction://hlinksldjump"/>
          </p:cNvPr>
          <p:cNvSpPr/>
          <p:nvPr/>
        </p:nvSpPr>
        <p:spPr>
          <a:xfrm>
            <a:off x="7945646" y="3111656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ого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9)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29005" y="2190115"/>
            <a:ext cx="2000885" cy="590550"/>
            <a:chOff x="5718" y="3140"/>
            <a:chExt cx="9342" cy="1959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</a:t>
              </a:r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3440000">
              <a:off x="5718" y="3804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322858" y="2813669"/>
            <a:ext cx="2018662" cy="735248"/>
            <a:chOff x="6100" y="2864"/>
            <a:chExt cx="9425" cy="2439"/>
          </a:xfrm>
          <a:solidFill>
            <a:srgbClr val="FFE744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100" y="2864"/>
              <a:ext cx="8960" cy="1642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Здорово, Егор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8940000">
              <a:off x="14343" y="4008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29005" y="3358648"/>
            <a:ext cx="2000885" cy="1395736"/>
            <a:chOff x="5718" y="1984"/>
            <a:chExt cx="9342" cy="4630"/>
          </a:xfrm>
          <a:solidFill>
            <a:srgbClr val="FFE744"/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219" y="1984"/>
              <a:ext cx="8841" cy="3872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Пойдёшь на </a:t>
              </a:r>
              <a:r>
                <a:rPr lang="ru-RU" altLang="en-US" dirty="0" err="1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тусу</a:t>
              </a:r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? Там весь наш класс будет</a:t>
              </a:r>
            </a:p>
          </p:txBody>
        </p:sp>
        <p:sp>
          <p:nvSpPr>
            <p:cNvPr id="14" name="Равнобедренный треугольник 13"/>
            <p:cNvSpPr/>
            <p:nvPr/>
          </p:nvSpPr>
          <p:spPr>
            <a:xfrm rot="13440000">
              <a:off x="5718" y="5319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348345" y="4625975"/>
            <a:ext cx="1909429" cy="615269"/>
            <a:chOff x="6219" y="3140"/>
            <a:chExt cx="8915" cy="2041"/>
          </a:xfrm>
          <a:solidFill>
            <a:srgbClr val="FFE744"/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ого</a:t>
              </a: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8940000">
              <a:off x="13952" y="3886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56005" y="5159643"/>
            <a:ext cx="2923580" cy="1410206"/>
            <a:chOff x="5718" y="1936"/>
            <a:chExt cx="13650" cy="4678"/>
          </a:xfrm>
          <a:solidFill>
            <a:srgbClr val="FFE744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219" y="1936"/>
              <a:ext cx="13149" cy="4447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Да, обещают полный улёт. Короче, жду тебя у Вадима в 8 вечера.</a:t>
              </a: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3440000">
              <a:off x="5718" y="5319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07020" y="2190115"/>
            <a:ext cx="2832827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Ответ Максима</a:t>
            </a:r>
          </a:p>
        </p:txBody>
      </p:sp>
      <p:sp>
        <p:nvSpPr>
          <p:cNvPr id="21" name="Скругленный прямоугольник 4"/>
          <p:cNvSpPr/>
          <p:nvPr/>
        </p:nvSpPr>
        <p:spPr>
          <a:xfrm>
            <a:off x="7907019" y="3388846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ого</a:t>
            </a:r>
          </a:p>
        </p:txBody>
      </p:sp>
      <p:sp>
        <p:nvSpPr>
          <p:cNvPr id="22" name="Скругленный прямоугольник 4">
            <a:hlinkClick r:id="rId2" action="ppaction://hlinksldjump"/>
          </p:cNvPr>
          <p:cNvSpPr/>
          <p:nvPr/>
        </p:nvSpPr>
        <p:spPr>
          <a:xfrm>
            <a:off x="7907018" y="3396515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Хорошо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9)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29005" y="2190115"/>
            <a:ext cx="2000885" cy="590550"/>
            <a:chOff x="5718" y="3140"/>
            <a:chExt cx="9342" cy="1959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</a:t>
              </a:r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3440000">
              <a:off x="5718" y="3804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348345" y="2896870"/>
            <a:ext cx="1993174" cy="652046"/>
            <a:chOff x="6219" y="3140"/>
            <a:chExt cx="9306" cy="2163"/>
          </a:xfrm>
          <a:solidFill>
            <a:srgbClr val="FFE744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Привет, Егор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8940000">
              <a:off x="14343" y="4008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29005" y="3358648"/>
            <a:ext cx="2000885" cy="1395736"/>
            <a:chOff x="5718" y="1984"/>
            <a:chExt cx="9342" cy="4630"/>
          </a:xfrm>
          <a:solidFill>
            <a:srgbClr val="FFE744"/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219" y="1984"/>
              <a:ext cx="8841" cy="3872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Пойдёшь на тусу? Там весь наш клас будет</a:t>
              </a:r>
            </a:p>
          </p:txBody>
        </p:sp>
        <p:sp>
          <p:nvSpPr>
            <p:cNvPr id="14" name="Равнобедренный треугольник 13"/>
            <p:cNvSpPr/>
            <p:nvPr/>
          </p:nvSpPr>
          <p:spPr>
            <a:xfrm rot="13440000">
              <a:off x="5718" y="5319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348345" y="4625975"/>
            <a:ext cx="1909429" cy="615269"/>
            <a:chOff x="6219" y="3140"/>
            <a:chExt cx="8915" cy="2041"/>
          </a:xfrm>
          <a:solidFill>
            <a:srgbClr val="FFE744"/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ого</a:t>
              </a: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8940000">
              <a:off x="13952" y="3886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56005" y="5159643"/>
            <a:ext cx="2923580" cy="1410206"/>
            <a:chOff x="5718" y="1936"/>
            <a:chExt cx="13650" cy="4678"/>
          </a:xfrm>
          <a:solidFill>
            <a:srgbClr val="FFE744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219" y="1936"/>
              <a:ext cx="13149" cy="4447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Да, обещают полный улёт .Короче жду тебя у Вадима к 20:00</a:t>
              </a: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3440000">
              <a:off x="5718" y="5319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07020" y="2190115"/>
            <a:ext cx="2832827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Ответ Максима</a:t>
            </a:r>
          </a:p>
        </p:txBody>
      </p:sp>
      <p:sp>
        <p:nvSpPr>
          <p:cNvPr id="21" name="Скругленный прямоугольник 4">
            <a:hlinkClick r:id="rId4" action="ppaction://hlinksldjump"/>
          </p:cNvPr>
          <p:cNvSpPr/>
          <p:nvPr/>
        </p:nvSpPr>
        <p:spPr>
          <a:xfrm>
            <a:off x="7907019" y="3267042"/>
            <a:ext cx="3135795" cy="77724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Хорошо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778500" y="297180"/>
            <a:ext cx="6133465" cy="3608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Сердце Максима билось сильно, когда он подошел к своей маме, чтобы отпроситься на вечеринку. Он боялся ее реакции, но решил быть откровенным. 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216457" y="2401888"/>
            <a:ext cx="4835525" cy="3608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Мама с улыбкой посмотрела на него, потрепала волосы, и разрешила пойти к друзьям.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07805" y="5463540"/>
            <a:ext cx="2510790" cy="79375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Дальше 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 descr="9ddc08c1-d4b3-4a94-8ac9-12c37d54928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670" y="795020"/>
            <a:ext cx="6062980" cy="606298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814445" y="1076960"/>
            <a:ext cx="5795645" cy="2352040"/>
            <a:chOff x="5419" y="2512"/>
            <a:chExt cx="9127" cy="2431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Конечно, сынок, иди, проведи время с ребятами. Главное - будь осторожен и не возвращайся поздно!</a:t>
              </a:r>
            </a:p>
          </p:txBody>
        </p:sp>
      </p:grp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6645275" y="3614420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А) Спасибо, мам, ты супер!</a:t>
            </a:r>
          </a:p>
        </p:txBody>
      </p:sp>
      <p:sp>
        <p:nvSpPr>
          <p:cNvPr id="2" name="Скругленный прямоугольник 1">
            <a:hlinkClick r:id="rId4" action="ppaction://hlinksldjump"/>
          </p:cNvPr>
          <p:cNvSpPr/>
          <p:nvPr/>
        </p:nvSpPr>
        <p:spPr>
          <a:xfrm>
            <a:off x="6645275" y="4910455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Б) </a:t>
            </a:r>
            <a:r>
              <a:rPr lang="ru-RU" altLang="en-US" sz="2400" dirty="0" err="1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Урааа</a:t>
            </a:r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! Мам не переживай!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7417" y="305220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bldLvl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6645275" y="3465482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Мам, ну я их тысячу раз слышал ....</a:t>
            </a:r>
          </a:p>
        </p:txBody>
      </p:sp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6645275" y="4844415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Конечно помню !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814445" y="795020"/>
            <a:ext cx="6243955" cy="2119897"/>
            <a:chOff x="5419" y="2512"/>
            <a:chExt cx="9833" cy="243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705" y="2512"/>
              <a:ext cx="9547" cy="1625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Максим, ты же помнишь правила конструктивного отказа? На всякий случай…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12" name="Изображение 11" descr="cc068417-3893-4e4e-963e-9bf282ea68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7070" y="769927"/>
            <a:ext cx="6043930" cy="6043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45275" y="2914917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bldLvl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03"/>
            <a:ext cx="12282804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740447" y="189983"/>
            <a:ext cx="5795645" cy="1601987"/>
            <a:chOff x="5419" y="2512"/>
            <a:chExt cx="9127" cy="243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Ничего страшного! Давай повторим эти правила!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12" name="Изображение 11" descr="cc068417-3893-4e4e-963e-9bf282ea68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2452" y="-559359"/>
            <a:ext cx="6043930" cy="604393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525515" y="1625041"/>
            <a:ext cx="7561580" cy="837565"/>
          </a:xfrm>
          <a:prstGeom prst="round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1. Сразу встань на свою позицию. Ни увиливай и ни придумывай "уважительных" причин!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5515" y="2630538"/>
            <a:ext cx="7561580" cy="606425"/>
          </a:xfrm>
          <a:prstGeom prst="round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 2. Отказ начинай всегда со слова «НЕТ»!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5515" y="3491281"/>
            <a:ext cx="7561580" cy="1010285"/>
          </a:xfrm>
          <a:prstGeom prst="round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3. Повторяй свое "НЕТ" вновь и вновь без объяснения причин и без оправданий: "НЕТ! Это мое решение. Я не должен объяснять, почему НЕТ!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25515" y="4697095"/>
            <a:ext cx="7561580" cy="648970"/>
          </a:xfrm>
          <a:prstGeom prst="round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4. При усилении давления откажись продолжать разговор: "Я не хочу об этом больше говорить"!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25515" y="5541594"/>
            <a:ext cx="7561580" cy="648970"/>
          </a:xfrm>
          <a:prstGeom prst="round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5. Если давление продолжается, важно покинуть компанию и это место!</a:t>
            </a:r>
          </a:p>
        </p:txBody>
      </p:sp>
      <p:sp>
        <p:nvSpPr>
          <p:cNvPr id="2" name="Скругленный прямоугольник 5">
            <a:hlinkClick r:id="rId4" action="ppaction://hlinksldjump"/>
          </p:cNvPr>
          <p:cNvSpPr/>
          <p:nvPr/>
        </p:nvSpPr>
        <p:spPr>
          <a:xfrm>
            <a:off x="9144000" y="6237109"/>
            <a:ext cx="2372804" cy="636626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Дальше </a:t>
            </a:r>
          </a:p>
        </p:txBody>
      </p:sp>
      <p:pic>
        <p:nvPicPr>
          <p:cNvPr id="7" name="Изображение 11" descr="cc068417-3893-4e4e-963e-9bf282ea68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070" y="769927"/>
            <a:ext cx="6043930" cy="604393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801110" y="1806575"/>
            <a:ext cx="4589780" cy="2552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После разговора с мамой о правилах конструктивного отказа, Максим почувствовал себя более уверенно, как будто под защитой. Под влиянием добрых слов мамы и поддержки с её стороны, он отправился на тусовку, уверенный в том, что способен принимать правильные решения и вести себя ответственно.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07805" y="5463540"/>
            <a:ext cx="2510790" cy="79375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Дальше 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cbae9a500dfdaa608abc85b456766f8f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45"/>
            <a:ext cx="3874135" cy="671385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814445" y="795020"/>
            <a:ext cx="5795645" cy="1601987"/>
            <a:chOff x="5419" y="2512"/>
            <a:chExt cx="9127" cy="243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Максим, привет! чего так долго? Мы уже начали играть в </a:t>
              </a:r>
              <a:r>
                <a:rPr lang="ru-RU" altLang="en-US" dirty="0" err="1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бир-понг</a:t>
              </a:r>
              <a:r>
                <a:rPr lang="ru-RU" altLang="en-US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) 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</p:grp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6645275" y="3637280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А) Привет, Алекс! Да мама свои нотации читала…</a:t>
            </a:r>
          </a:p>
        </p:txBody>
      </p: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6645275" y="5054600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 Б) Таксист долго вез…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7417" y="305220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bldLvl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1270" y="-5715"/>
            <a:ext cx="12165330" cy="6854825"/>
          </a:xfrm>
          <a:prstGeom prst="rect">
            <a:avLst/>
          </a:prstGeom>
          <a:solidFill>
            <a:srgbClr val="8E63B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4" name="Замещающее содержимое 3" descr="МАКСИМ (3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940" y="25390"/>
            <a:ext cx="12164060" cy="684847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838780" y="4632678"/>
            <a:ext cx="6869430" cy="1212850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познакомиться с главным героем ? </a:t>
            </a:r>
          </a:p>
        </p:txBody>
      </p:sp>
      <p:pic>
        <p:nvPicPr>
          <p:cNvPr id="10" name="Замещающее содержимое 9" descr="МАКСИМ (2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3847331" y="-17843"/>
            <a:ext cx="8432800" cy="59620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225060" y="556846"/>
            <a:ext cx="3570045" cy="4896485"/>
          </a:xfrm>
          <a:prstGeom prst="rect">
            <a:avLst/>
          </a:prstGeom>
        </p:spPr>
      </p:pic>
      <p:sp>
        <p:nvSpPr>
          <p:cNvPr id="2" name="Скругленный прямоугольник 12">
            <a:hlinkClick r:id="rId6" action="ppaction://hlinksldjump"/>
          </p:cNvPr>
          <p:cNvSpPr/>
          <p:nvPr/>
        </p:nvSpPr>
        <p:spPr>
          <a:xfrm>
            <a:off x="8444230" y="5850890"/>
            <a:ext cx="3018155" cy="838835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продолжить </a:t>
            </a:r>
          </a:p>
        </p:txBody>
      </p:sp>
      <p:pic>
        <p:nvPicPr>
          <p:cNvPr id="14" name="Замещающее содержимое 9" descr="МАКСИМ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14" y="-116487"/>
            <a:ext cx="9100470" cy="59620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76412" y="-22215"/>
            <a:ext cx="4119644" cy="636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FF00"/>
                </a:solidFill>
                <a:latin typeface="Arial Black" panose="020B0A04020102020204" charset="0"/>
              </a:rPr>
              <a:t>МАКСИМ</a:t>
            </a:r>
            <a:r>
              <a:rPr lang="ru-RU" sz="3200" dirty="0">
                <a:latin typeface="Arial Black" panose="020B0A04020102020204" charset="0"/>
              </a:rPr>
              <a:t/>
            </a:r>
            <a:br>
              <a:rPr lang="ru-RU" sz="3200" dirty="0">
                <a:latin typeface="Arial Black" panose="020B0A04020102020204" charset="0"/>
              </a:rPr>
            </a:br>
            <a:r>
              <a:rPr lang="ru-RU" sz="3200" dirty="0">
                <a:latin typeface="Arial Black" panose="020B0A04020102020204" charset="0"/>
              </a:rPr>
              <a:t>Возраст: 17</a:t>
            </a:r>
          </a:p>
          <a:p>
            <a:pPr algn="ctr"/>
            <a:r>
              <a:rPr lang="ru-RU" sz="3200" dirty="0">
                <a:latin typeface="Arial Black" panose="020B0A04020102020204" charset="0"/>
              </a:rPr>
              <a:t>Рост : 179</a:t>
            </a:r>
          </a:p>
          <a:p>
            <a:pPr algn="ctr"/>
            <a:r>
              <a:rPr lang="ru-RU" sz="3200" dirty="0">
                <a:latin typeface="Arial Black" panose="020B0A04020102020204" charset="0"/>
              </a:rPr>
              <a:t>Глаза: голубые</a:t>
            </a:r>
          </a:p>
          <a:p>
            <a:pPr algn="ctr"/>
            <a:r>
              <a:rPr lang="ru-RU" sz="3200" dirty="0">
                <a:latin typeface="Arial Black" panose="020B0A04020102020204" charset="0"/>
              </a:rPr>
              <a:t>Хобби: киберспорт 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6003" y="469671"/>
            <a:ext cx="120164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Прежде чем ты начнешь нашу игру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мы немного о ней  расскажем: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Наша игра  - это интерактивный рассказ. Это значит, что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судьба героя зависит от тебя Не дай ему пропасть,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не дай поссориться с родителями и близкими.  Пусть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его выбор будет осознанным выбором  зрелого человека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Arial Black" panose="020B0A0402010202020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Так, кстати, выглядят кнопки навигации в нашей игре.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charset="0"/>
              </a:rPr>
              <a:t>Можешь её нажать</a:t>
            </a:r>
          </a:p>
        </p:txBody>
      </p:sp>
      <p:cxnSp>
        <p:nvCxnSpPr>
          <p:cNvPr id="16" name="Соединитель: изогнутый 15"/>
          <p:cNvCxnSpPr/>
          <p:nvPr/>
        </p:nvCxnSpPr>
        <p:spPr>
          <a:xfrm>
            <a:off x="1523187" y="4105848"/>
            <a:ext cx="1058648" cy="430485"/>
          </a:xfrm>
          <a:prstGeom prst="curvedConnector3">
            <a:avLst/>
          </a:prstGeom>
          <a:ln w="11112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6" grpId="2" animBg="1"/>
      <p:bldP spid="2" grpId="0" animBg="1"/>
      <p:bldP spid="2" grpId="1" animBg="1"/>
      <p:bldP spid="1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00890" y="0"/>
            <a:ext cx="1279289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46177" y="586122"/>
            <a:ext cx="6598664" cy="3339702"/>
          </a:xfrm>
          <a:prstGeom prst="roundRect">
            <a:avLst/>
          </a:prstGeom>
          <a:solidFill>
            <a:srgbClr val="8E63B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Напоминаю правила: игрок кидает шарик для пинг-понга в стаканчики, если попал, то выпивает содержимое. Если нет то, должен ответить на вопрос!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467992" y="586122"/>
            <a:ext cx="4500857" cy="617313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242691" y="4892675"/>
            <a:ext cx="4812828" cy="1140460"/>
            <a:chOff x="2742819" y="3514979"/>
            <a:chExt cx="4812828" cy="1140460"/>
          </a:xfrm>
        </p:grpSpPr>
        <p:sp>
          <p:nvSpPr>
            <p:cNvPr id="5" name="Скругленный прямоугольник 4">
              <a:hlinkClick r:id="rId4" action="ppaction://hlinksldjump"/>
            </p:cNvPr>
            <p:cNvSpPr/>
            <p:nvPr/>
          </p:nvSpPr>
          <p:spPr>
            <a:xfrm>
              <a:off x="2742819" y="3514979"/>
              <a:ext cx="4344670" cy="1140460"/>
            </a:xfrm>
            <a:prstGeom prst="roundRect">
              <a:avLst/>
            </a:prstGeom>
            <a:solidFill>
              <a:srgbClr val="FFE744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Ок, понятно! А что в стаканчиках?</a:t>
              </a:r>
            </a:p>
          </p:txBody>
        </p:sp>
        <p:sp>
          <p:nvSpPr>
            <p:cNvPr id="6" name="Равнобедренный треугольник 5"/>
            <p:cNvSpPr/>
            <p:nvPr/>
          </p:nvSpPr>
          <p:spPr>
            <a:xfrm rot="5808500">
              <a:off x="6972933" y="3780333"/>
              <a:ext cx="543813" cy="621615"/>
            </a:xfrm>
            <a:prstGeom prst="triangle">
              <a:avLst>
                <a:gd name="adj" fmla="val 0"/>
              </a:avLst>
            </a:prstGeom>
            <a:solidFill>
              <a:srgbClr val="FFE7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</p:grpSp>
      <p:sp>
        <p:nvSpPr>
          <p:cNvPr id="12" name="Равнобедренный треугольник 11"/>
          <p:cNvSpPr/>
          <p:nvPr/>
        </p:nvSpPr>
        <p:spPr>
          <a:xfrm rot="14942062">
            <a:off x="159316" y="2396912"/>
            <a:ext cx="750570" cy="853383"/>
          </a:xfrm>
          <a:prstGeom prst="triangle">
            <a:avLst/>
          </a:prstGeom>
          <a:solidFill>
            <a:srgbClr val="8E63B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8"/>
            <a:ext cx="12192000" cy="6858000"/>
          </a:xfrm>
          <a:prstGeom prst="rect">
            <a:avLst/>
          </a:prstGeom>
        </p:spPr>
      </p:pic>
      <p:pic>
        <p:nvPicPr>
          <p:cNvPr id="8" name="Изображение 7" descr="cbae9a500dfdaa608abc85b456766f8f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64" y="0"/>
            <a:ext cx="3874135" cy="671385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029377" y="2969130"/>
            <a:ext cx="4281884" cy="825156"/>
            <a:chOff x="6219" y="3140"/>
            <a:chExt cx="10199" cy="1425"/>
          </a:xfrm>
          <a:solidFill>
            <a:srgbClr val="FFE744"/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219" y="314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8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Сельдерей!?? </a:t>
              </a:r>
              <a:r>
                <a:rPr lang="ru-RU" altLang="en-US" sz="2800" dirty="0" err="1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Фууу</a:t>
              </a:r>
              <a:r>
                <a:rPr lang="ru-RU" altLang="en-US" sz="28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!</a:t>
              </a:r>
            </a:p>
          </p:txBody>
        </p:sp>
        <p:sp>
          <p:nvSpPr>
            <p:cNvPr id="5" name="Равнобедренный треугольник 4"/>
            <p:cNvSpPr/>
            <p:nvPr/>
          </p:nvSpPr>
          <p:spPr>
            <a:xfrm rot="5990075">
              <a:off x="15096" y="3109"/>
              <a:ext cx="857" cy="1786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496150" y="4470483"/>
            <a:ext cx="5584525" cy="1236130"/>
            <a:chOff x="5429" y="573"/>
            <a:chExt cx="9810" cy="261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409" y="573"/>
              <a:ext cx="8830" cy="2612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0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ЭТО ИГРА!!! </a:t>
              </a:r>
            </a:p>
            <a:p>
              <a:pPr algn="ctr"/>
              <a:r>
                <a:rPr lang="ru-RU" altLang="en-US" sz="20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Как закончишь со стаканчиками - ЖМИ КРАСНУЮ КНОПКУ !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7280000">
              <a:off x="5523" y="1215"/>
              <a:ext cx="1139" cy="1328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13" name="Скругленный прямоугольник 5">
            <a:hlinkClick r:id="rId4" action="ppaction://hlinksldjump"/>
          </p:cNvPr>
          <p:cNvSpPr/>
          <p:nvPr/>
        </p:nvSpPr>
        <p:spPr>
          <a:xfrm>
            <a:off x="9080675" y="5717551"/>
            <a:ext cx="2270100" cy="688159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Дальше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141125" y="512853"/>
            <a:ext cx="4187842" cy="897539"/>
            <a:chOff x="4447" y="-360"/>
            <a:chExt cx="9975" cy="1550"/>
          </a:xfrm>
          <a:solidFill>
            <a:srgbClr val="FFE744"/>
          </a:solidFill>
        </p:grpSpPr>
        <p:sp>
          <p:nvSpPr>
            <p:cNvPr id="15" name="Скругленный прямоугольник 3"/>
            <p:cNvSpPr/>
            <p:nvPr/>
          </p:nvSpPr>
          <p:spPr>
            <a:xfrm>
              <a:off x="4447" y="-360"/>
              <a:ext cx="8841" cy="1425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8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А что в стаканчиках?</a:t>
              </a: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6345872">
              <a:off x="13100" y="-131"/>
              <a:ext cx="857" cy="1786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773071" y="1839159"/>
            <a:ext cx="5251124" cy="893655"/>
            <a:chOff x="5069" y="2319"/>
            <a:chExt cx="9854" cy="2188"/>
          </a:xfrm>
        </p:grpSpPr>
        <p:sp>
          <p:nvSpPr>
            <p:cNvPr id="18" name="Скругленный прямоугольник 6"/>
            <p:cNvSpPr/>
            <p:nvPr/>
          </p:nvSpPr>
          <p:spPr>
            <a:xfrm>
              <a:off x="6225" y="2319"/>
              <a:ext cx="8698" cy="2188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0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Или кола, или сок, или фреш из сельдерея!</a:t>
              </a: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7280000">
              <a:off x="5163" y="2443"/>
              <a:ext cx="1139" cy="1328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4" name="Изображение 103">
            <a:hlinkClick r:id="rId3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9450" y="3935095"/>
            <a:ext cx="2891790" cy="2688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>
            <a:hlinkClick r:id="rId5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82950" y="3935095"/>
            <a:ext cx="3210560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>
            <a:hlinkClick r:id="rId6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182995" y="3935095"/>
            <a:ext cx="2950210" cy="2689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>
            <a:hlinkClick r:id="rId7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83435" y="772795"/>
            <a:ext cx="2849245" cy="2656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5">
            <a:hlinkClick r:id="rId8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32680" y="772795"/>
            <a:ext cx="3282315" cy="2861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Овал 12">
            <a:hlinkClick r:id="rId9" action="ppaction://hlinksldjump"/>
          </p:cNvPr>
          <p:cNvSpPr/>
          <p:nvPr/>
        </p:nvSpPr>
        <p:spPr>
          <a:xfrm>
            <a:off x="9479915" y="4297680"/>
            <a:ext cx="1948180" cy="1891030"/>
          </a:xfrm>
          <a:prstGeom prst="ellipse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latin typeface="Arial Black" panose="020B0A04020102020204" charset="0"/>
                <a:cs typeface="Arial Black" panose="020B0A04020102020204" charset="0"/>
              </a:rPr>
              <a:t>ВСЁ !!!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1046747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65FC3"/>
                </a:solidFill>
                <a:latin typeface="Arial Black" panose="020B0A04020102020204" charset="0"/>
              </a:rPr>
              <a:t>Штраф 500р-1500р</a:t>
            </a: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7792452" y="48567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Штраф 5000р-8000р</a:t>
            </a: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4407569" y="4912894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Штраф 10000р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508885" y="1444625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Штрафные санкции за распитие спиртных напитков в общественном месте указаны в части 1 статье 20.20 КоАП РФ и составляют</a:t>
            </a:r>
            <a:r>
              <a:rPr lang="ru-RU" altLang="en-US" sz="2800" dirty="0">
                <a:solidFill>
                  <a:schemeClr val="bg1"/>
                </a:solidFill>
                <a:highlight>
                  <a:srgbClr val="808080"/>
                </a:highlight>
                <a:latin typeface="Arial Black" panose="020B0A04020102020204" charset="0"/>
                <a:cs typeface="Arial Black" panose="020B0A04020102020204" charset="0"/>
              </a:rPr>
              <a:t> </a:t>
            </a:r>
          </a:p>
          <a:p>
            <a:pPr algn="ctr"/>
            <a:r>
              <a:rPr lang="ru-RU" altLang="en-US" sz="2800" dirty="0">
                <a:solidFill>
                  <a:srgbClr val="8E63BF"/>
                </a:solidFill>
                <a:highlight>
                  <a:srgbClr val="FFFF00"/>
                </a:highlight>
                <a:latin typeface="Arial Black" panose="020B0A04020102020204" charset="0"/>
                <a:cs typeface="Arial Black" panose="020B0A04020102020204" charset="0"/>
              </a:rPr>
              <a:t>от 500 рублей до 1 тысячи 500 рублей. 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Заплатить такую сумму нарушителю придется, если его заметят в общественном месте, выпивающим алкоголь.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879850" y="5529580"/>
            <a:ext cx="5656580" cy="837565"/>
          </a:xfrm>
          <a:prstGeom prst="roundRect">
            <a:avLst/>
          </a:prstGeom>
          <a:solidFill>
            <a:srgbClr val="FFE744"/>
          </a:solidFill>
          <a:ln>
            <a:solidFill>
              <a:srgbClr val="FFE74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следующий ход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376536" y="2427253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Это неправильный ответ. Попробуй ещё раз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668253" y="4469731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65FC3"/>
                </a:solidFill>
                <a:latin typeface="Arial Black" panose="020B0A04020102020204" charset="0"/>
              </a:rPr>
              <a:t>Попробовать еще раз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1046747" y="4908883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Пиво безопасный напиток</a:t>
            </a: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7768389" y="4908883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Не существует </a:t>
            </a: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4435643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Да весь алкоголь не опасный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36465" y="257359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charset="0"/>
              </a:rPr>
              <a:t>?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508885" y="1444625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altLang="en-US" sz="28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819271" y="5356224"/>
            <a:ext cx="5656580" cy="837565"/>
          </a:xfrm>
          <a:prstGeom prst="roundRect">
            <a:avLst/>
          </a:prstGeom>
          <a:solidFill>
            <a:srgbClr val="FFE744"/>
          </a:solidFill>
          <a:ln>
            <a:solidFill>
              <a:srgbClr val="FFE74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следующий ход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14375" y="981710"/>
            <a:ext cx="11187430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highlight>
                  <a:srgbClr val="FFFF00"/>
                </a:highlight>
                <a:latin typeface="Arial Black" panose="020B0A04020102020204" charset="0"/>
              </a:rPr>
              <a:t>НЕ СУЩЕСТВУЕТ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БЕЗОПАСНЫХ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АЛКОГОЛЬНЫХ НАПИТКОВ!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Алкоголь – это не только водка. В таком обычном казалось бы пиве «спрятано» около 60 мл водки в каждой бутылке! К тому же - пиво и многие коктейли это газированные напитки.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Углекислый газ ускоряет всасывание алкоголя в кровь. Чем слаще продукт, тем тяжелее он воздействует на органы пищеварения.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376536" y="2427253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Это неправильный ответ. Попробуй ещё раз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668253" y="4469731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65FC3"/>
                </a:solidFill>
                <a:latin typeface="Arial Black" panose="020B0A04020102020204" charset="0"/>
              </a:rPr>
              <a:t>Попробовать еще раз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1046747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Только вино</a:t>
            </a: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8105273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Нет </a:t>
            </a: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4567989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Да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7655" y="194877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charset="0"/>
              </a:rPr>
              <a:t>?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МАКСИМ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7070090" y="591185"/>
            <a:ext cx="4930775" cy="4601210"/>
          </a:xfrm>
        </p:spPr>
        <p:txBody>
          <a:bodyPr>
            <a:no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В тихом пригороде стоял уютный дом, где жила семья обычного парня по имени Максим. Его родители, Алексей и Марина, были усердные и трудолюбивые люди. Они работали на заводе, чтобы обеспечить своей семье достойную жизнь.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8444230" y="5850890"/>
            <a:ext cx="3018155" cy="838835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продолжить 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14375" y="678815"/>
            <a:ext cx="11187430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То что алкоголь согревает - миф.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Алкоголь расширяет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поверхностные сосуды, вызывая прилив крови к коже. Это </a:t>
            </a:r>
            <a:r>
              <a:rPr lang="ru-RU" altLang="en-US" sz="2800" dirty="0">
                <a:solidFill>
                  <a:srgbClr val="8E63BF"/>
                </a:solidFill>
                <a:highlight>
                  <a:srgbClr val="FFFF00"/>
                </a:highlight>
                <a:latin typeface="Arial Black" panose="020B0A04020102020204" charset="0"/>
              </a:rPr>
              <a:t>создаёт ощущение 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тепла, но ведёт к увеличению теплоотдачи, и способствует переохлаждению организма. Поэтому опасно согреваться алкоголем при холодной погоде. Большинство замерзших людей находились как раз в состоянии опьянения.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663315" y="5529580"/>
            <a:ext cx="5656580" cy="837565"/>
          </a:xfrm>
          <a:prstGeom prst="roundRect">
            <a:avLst/>
          </a:prstGeom>
          <a:solidFill>
            <a:srgbClr val="FFE744"/>
          </a:solidFill>
          <a:ln>
            <a:solidFill>
              <a:srgbClr val="FFE74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следующий ход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376536" y="2427253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Это неправильный ответ. Попробуй ещё раз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668253" y="4469731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65FC3"/>
                </a:solidFill>
                <a:latin typeface="Arial Black" panose="020B0A04020102020204" charset="0"/>
              </a:rPr>
              <a:t>Попробовать еще раз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1046747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Расслабляющий напиток   </a:t>
            </a: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4411578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Это яд наркотического действия</a:t>
            </a:r>
            <a:endParaRPr lang="ru-RU" dirty="0">
              <a:solidFill>
                <a:srgbClr val="FFE744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7728283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Напиток для настроения </a:t>
            </a:r>
            <a:endParaRPr lang="ru-RU" dirty="0">
              <a:solidFill>
                <a:srgbClr val="FFE744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14375" y="779780"/>
            <a:ext cx="11187430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highlight>
                  <a:srgbClr val="FFFF00"/>
                </a:highlight>
                <a:latin typeface="Arial Black" panose="020B0A04020102020204" charset="0"/>
                <a:cs typeface="Arial Black" panose="020B0A04020102020204" charset="0"/>
              </a:rPr>
              <a:t>Алкоголь 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– это яд наркотического действия. Это психоактивное вещество, которое является одним из самым агрессивных из наркотических веществ.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Вследствие злоупотребления алкоголем развивается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ru-RU" altLang="en-US" sz="2800" dirty="0">
                <a:solidFill>
                  <a:srgbClr val="8E63BF"/>
                </a:solidFill>
                <a:highlight>
                  <a:srgbClr val="FFFF00"/>
                </a:highlight>
                <a:latin typeface="Arial Black" panose="020B0A04020102020204" charset="0"/>
                <a:cs typeface="Arial Black" panose="020B0A04020102020204" charset="0"/>
              </a:rPr>
              <a:t>алкоголизм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- хроническое, неизлечимое,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заболевание, которое может привести к смерти.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879850" y="5529580"/>
            <a:ext cx="5656580" cy="837565"/>
          </a:xfrm>
          <a:prstGeom prst="roundRect">
            <a:avLst/>
          </a:prstGeom>
          <a:solidFill>
            <a:srgbClr val="FFE744"/>
          </a:solidFill>
          <a:ln>
            <a:solidFill>
              <a:srgbClr val="FFE74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следующий ход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376536" y="2427253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Это неправильный ответ. Попробуй ещё раз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668253" y="4469731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65FC3"/>
                </a:solidFill>
                <a:latin typeface="Arial Black" panose="020B0A04020102020204" charset="0"/>
              </a:rPr>
              <a:t>Попробовать еще раз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0"/>
            <a:ext cx="12190992" cy="6858566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1046747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Нет</a:t>
            </a:r>
            <a:r>
              <a:rPr lang="ru-RU" dirty="0">
                <a:solidFill>
                  <a:srgbClr val="765FC3"/>
                </a:solidFill>
                <a:latin typeface="Arial Black" panose="020B0A04020102020204" charset="0"/>
                <a:hlinkClick r:id="rId3" action="ppaction://hlinksldjump"/>
              </a:rPr>
              <a:t> </a:t>
            </a:r>
            <a:endParaRPr lang="ru-RU" dirty="0">
              <a:solidFill>
                <a:srgbClr val="765FC3"/>
              </a:solidFill>
              <a:latin typeface="Arial Black" panose="020B0A04020102020204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7575884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Только небольшая пробежка </a:t>
            </a: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4339390" y="4932947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65FC3"/>
                </a:solidFill>
                <a:latin typeface="Arial Black" panose="020B0A04020102020204" charset="0"/>
              </a:rPr>
              <a:t>Да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50865" y="295925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dirty="0">
              <a:solidFill>
                <a:schemeClr val="bg1"/>
              </a:solidFill>
              <a:latin typeface="Arial Black" panose="020B0A04020102020204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14375" y="779780"/>
            <a:ext cx="11187430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«НЕТ» – это верный ответ.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Поскольку алкоголь расщепляется в печени,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физическая нагрузка не может ускорить этот процесс. Кроме того, при нагрузке происходит обезвоживание организма, на фоне которого алкогольное опьянение становится более выраженным и, следовательно, больше вреда наносится организму.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721100" y="5529580"/>
            <a:ext cx="5656580" cy="837565"/>
          </a:xfrm>
          <a:prstGeom prst="roundRect">
            <a:avLst/>
          </a:prstGeom>
          <a:solidFill>
            <a:srgbClr val="FFE744"/>
          </a:solidFill>
          <a:ln>
            <a:solidFill>
              <a:srgbClr val="FFE74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0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следующий ход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376536" y="2427253"/>
            <a:ext cx="80321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Это неправильный ответ. Попробуй ещё раз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668253" y="4469731"/>
            <a:ext cx="3056022" cy="926432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65FC3"/>
                </a:solidFill>
                <a:latin typeface="Arial Black" panose="020B0A04020102020204" charset="0"/>
              </a:rPr>
              <a:t>Попробовать еще раз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20365" y="1234440"/>
            <a:ext cx="7225665" cy="3545840"/>
          </a:xfrm>
          <a:prstGeom prst="roundRect">
            <a:avLst/>
          </a:prstGeom>
          <a:solidFill>
            <a:srgbClr val="8E63B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Максим удивил друга победой в </a:t>
            </a:r>
            <a:r>
              <a:rPr lang="ru-RU" altLang="en-US" sz="2400" dirty="0" err="1">
                <a:latin typeface="Arial Black" panose="020B0A04020102020204" charset="0"/>
                <a:cs typeface="Arial Black" panose="020B0A04020102020204" charset="0"/>
                <a:sym typeface="+mn-ea"/>
              </a:rPr>
              <a:t>бир</a:t>
            </a:r>
            <a:r>
              <a:rPr lang="ru-RU" altLang="en-US" sz="240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ru-RU" altLang="en-US" sz="2400" dirty="0" err="1">
                <a:latin typeface="Arial Black" panose="020B0A04020102020204" charset="0"/>
                <a:cs typeface="Arial Black" panose="020B0A04020102020204" charset="0"/>
                <a:sym typeface="+mn-ea"/>
              </a:rPr>
              <a:t>понге</a:t>
            </a:r>
            <a:r>
              <a:rPr lang="ru-RU" altLang="en-US" sz="240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, показав свои знания и точность. </a:t>
            </a: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8527415" y="5662295"/>
            <a:ext cx="2888615" cy="81470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дальше 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Изображение 7" descr="cbae9a500dfdaa608abc85b456766f8f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45"/>
            <a:ext cx="3874135" cy="671385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541395" y="701040"/>
            <a:ext cx="5795645" cy="1601987"/>
            <a:chOff x="5419" y="2512"/>
            <a:chExt cx="9127" cy="24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Блин! Ну ты супер) Пойдём зайдём в дом. Там ещё много интересного)) 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7143115" y="3792532"/>
            <a:ext cx="4069080" cy="114490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Пойдём, Алекс!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3115" y="305220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МАКСИМ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/>
        </p:nvSpPr>
        <p:spPr>
          <a:xfrm>
            <a:off x="3101340" y="2063750"/>
            <a:ext cx="5320665" cy="4601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Они приходили домой только к вечеру, но несмотря на усталость, старались уделить время своему сыну. Вечерами, за ужином, спрашивали Максима о его дне, интересовались школьными делами и старались поддержать его в увлечениях.</a:t>
            </a:r>
          </a:p>
        </p:txBody>
      </p:sp>
      <p:sp>
        <p:nvSpPr>
          <p:cNvPr id="6" name="Заголовок 14"/>
          <p:cNvSpPr>
            <a:spLocks noGrp="1"/>
          </p:cNvSpPr>
          <p:nvPr/>
        </p:nvSpPr>
        <p:spPr>
          <a:xfrm>
            <a:off x="3768725" y="-461645"/>
            <a:ext cx="3985895" cy="441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Каждый день родители вставали рано утром, чтобы отправиться на работу. 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7754620" y="5850890"/>
            <a:ext cx="3018155" cy="838835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продолжить 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870200" y="3847465"/>
            <a:ext cx="6430010" cy="2662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Немного </a:t>
            </a:r>
            <a:r>
              <a:rPr lang="ru-RU" altLang="en-US" sz="2400" dirty="0" err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потусовавшись</a:t>
            </a:r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Максим понял, что большинство слишком много выпивают и курят. Парень столкнулся с ситуацией, когда, будучи в окружении знакомых ребят, нужно принять важное решение, которое может не всем понравится…</a:t>
            </a: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9321800" y="5711190"/>
            <a:ext cx="2511425" cy="79883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далее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2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840" y="267335"/>
            <a:ext cx="6590030" cy="6590030"/>
          </a:xfrm>
          <a:prstGeom prst="rect">
            <a:avLst/>
          </a:prstGeom>
        </p:spPr>
      </p:pic>
      <p:pic>
        <p:nvPicPr>
          <p:cNvPr id="6" name="Изображение 5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4800600" y="869315"/>
            <a:ext cx="13350875" cy="1285367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846195" y="1120140"/>
            <a:ext cx="3599180" cy="777875"/>
            <a:chOff x="5419" y="2512"/>
            <a:chExt cx="9127" cy="24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Привет!) Я Марк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368781" y="1789277"/>
            <a:ext cx="3468188" cy="1347966"/>
            <a:chOff x="7792" y="3124"/>
            <a:chExt cx="7535" cy="1678"/>
          </a:xfrm>
          <a:solidFill>
            <a:srgbClr val="FFE744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8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А я Макс...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8940000">
              <a:off x="14145" y="3507"/>
              <a:ext cx="1182" cy="1295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519295" y="3050540"/>
            <a:ext cx="3599180" cy="777875"/>
            <a:chOff x="5419" y="2512"/>
            <a:chExt cx="9127" cy="243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Крутая тусовка ?</a:t>
              </a:r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8118475" y="4848225"/>
            <a:ext cx="2672080" cy="75120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А) пойдёт </a:t>
            </a:r>
          </a:p>
        </p:txBody>
      </p:sp>
      <p:sp>
        <p:nvSpPr>
          <p:cNvPr id="17" name="Скругленный прямоугольник 16">
            <a:hlinkClick r:id="rId5" action="ppaction://hlinksldjump"/>
          </p:cNvPr>
          <p:cNvSpPr/>
          <p:nvPr/>
        </p:nvSpPr>
        <p:spPr>
          <a:xfrm>
            <a:off x="8118475" y="5795644"/>
            <a:ext cx="2672080" cy="90233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Б) ну… такое себе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475" y="428432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2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4800600" y="869315"/>
            <a:ext cx="13350875" cy="1285367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27862" y="639191"/>
            <a:ext cx="4238625" cy="1499235"/>
            <a:chOff x="5419" y="2512"/>
            <a:chExt cx="9127" cy="24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Я знаю как улучшить твой вечер))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311088" y="3254924"/>
            <a:ext cx="3345180" cy="62484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???...</a:t>
            </a:r>
          </a:p>
        </p:txBody>
      </p: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2332423" y="4301715"/>
            <a:ext cx="3345180" cy="87820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Интересно и как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4098" y="2516572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467992" y="586122"/>
            <a:ext cx="4500857" cy="6173138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МАКСИМ 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5041900" y="323215"/>
            <a:ext cx="13350875" cy="12853670"/>
          </a:xfrm>
          <a:prstGeom prst="rect">
            <a:avLst/>
          </a:prstGeom>
        </p:spPr>
      </p:pic>
      <p:pic>
        <p:nvPicPr>
          <p:cNvPr id="7" name="Изображение 6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-5251450" y="-5455285"/>
            <a:ext cx="13350875" cy="12853670"/>
          </a:xfrm>
          <a:prstGeom prst="rect">
            <a:avLst/>
          </a:prstGeom>
        </p:spPr>
      </p:pic>
      <p:pic>
        <p:nvPicPr>
          <p:cNvPr id="9" name="Изображение 8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5204758" y="431165"/>
            <a:ext cx="13350875" cy="1285367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3317875" y="3982720"/>
            <a:ext cx="6085840" cy="2875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1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Когда Марк предложил «улучшить вечер», Максим почувствовал, что речь может идти о наркотиках и решил уйти. Однако Марк начал уговаривать его остаться, предлагая попробовать... В такой ситуации важно, чтобы Максим оставался настойчивым в своем решении покинуть тусовку и не поддавался на давление «друга».</a:t>
            </a:r>
          </a:p>
        </p:txBody>
      </p:sp>
      <p:sp>
        <p:nvSpPr>
          <p:cNvPr id="2" name="Скругленный прямоугольник 3">
            <a:hlinkClick r:id="rId4" action="ppaction://hlinksldjump"/>
          </p:cNvPr>
          <p:cNvSpPr/>
          <p:nvPr/>
        </p:nvSpPr>
        <p:spPr>
          <a:xfrm>
            <a:off x="9533680" y="5521262"/>
            <a:ext cx="2511425" cy="79883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далее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МАКСИМ (2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4767209" y="1749857"/>
            <a:ext cx="13350875" cy="12853670"/>
          </a:xfrm>
          <a:prstGeom prst="rect">
            <a:avLst/>
          </a:prstGeom>
        </p:spPr>
      </p:pic>
      <p:pic>
        <p:nvPicPr>
          <p:cNvPr id="7" name="Изображение 6" descr="МАКСИМ (21)"/>
          <p:cNvPicPr>
            <a:picLocks noChangeAspect="1"/>
          </p:cNvPicPr>
          <p:nvPr/>
        </p:nvPicPr>
        <p:blipFill>
          <a:blip r:embed="rId3"/>
          <a:srcRect l="34108" t="21731" r="31551" b="19490"/>
          <a:stretch>
            <a:fillRect/>
          </a:stretch>
        </p:blipFill>
        <p:spPr>
          <a:xfrm>
            <a:off x="-7254875" y="-7546340"/>
            <a:ext cx="13350875" cy="1285367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 flipV="1">
            <a:off x="4067165" y="6388100"/>
            <a:ext cx="3019435" cy="195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altLang="en-US" sz="16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Скругленный прямоугольник 2">
            <a:hlinkClick r:id="rId4" action="ppaction://hlinksldjump"/>
          </p:cNvPr>
          <p:cNvSpPr/>
          <p:nvPr/>
        </p:nvSpPr>
        <p:spPr>
          <a:xfrm>
            <a:off x="1243173" y="4602822"/>
            <a:ext cx="2280863" cy="1243174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8E63BF"/>
                </a:solidFill>
                <a:latin typeface="Arial Black" panose="020B0A04020102020204" charset="0"/>
              </a:rPr>
              <a:t>Давай!!! </a:t>
            </a:r>
          </a:p>
        </p:txBody>
      </p:sp>
      <p:sp>
        <p:nvSpPr>
          <p:cNvPr id="12" name="Скругленный прямоугольник 11">
            <a:hlinkClick r:id="rId5" action="ppaction://hlinksldjump"/>
          </p:cNvPr>
          <p:cNvSpPr/>
          <p:nvPr/>
        </p:nvSpPr>
        <p:spPr>
          <a:xfrm>
            <a:off x="4473774" y="4602822"/>
            <a:ext cx="2612826" cy="1243174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8E63BF"/>
                </a:solidFill>
                <a:latin typeface="Arial Black" panose="020B0A04020102020204" charset="0"/>
              </a:rPr>
              <a:t>Нет! </a:t>
            </a: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8026977" y="4602822"/>
            <a:ext cx="3028015" cy="1243174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8E63BF"/>
                </a:solidFill>
                <a:latin typeface="Arial Black" panose="020B0A04020102020204" charset="0"/>
              </a:rPr>
              <a:t>Ну, я не знаю!!!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317875" y="1376045"/>
            <a:ext cx="4238625" cy="1499235"/>
            <a:chOff x="5419" y="2512"/>
            <a:chExt cx="9127" cy="2431"/>
          </a:xfrm>
        </p:grpSpPr>
        <p:sp>
          <p:nvSpPr>
            <p:cNvPr id="4" name="Скругленный прямоугольник 9"/>
            <p:cNvSpPr/>
            <p:nvPr/>
          </p:nvSpPr>
          <p:spPr>
            <a:xfrm>
              <a:off x="5705" y="2512"/>
              <a:ext cx="8841" cy="1797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Ну что, попробуешь?</a:t>
              </a:r>
            </a:p>
          </p:txBody>
        </p:sp>
        <p:sp>
          <p:nvSpPr>
            <p:cNvPr id="5" name="Равнобедренный треугольник 4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186940"/>
            <a:chOff x="5419" y="3519"/>
            <a:chExt cx="10765" cy="2651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651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ты чего отрываешься от компании? Вон, Егор, тоже с нами будет 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0026" y="1424046"/>
            <a:ext cx="6280650" cy="1395947"/>
            <a:chOff x="7792" y="3124"/>
            <a:chExt cx="7860" cy="778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Нет, я не буду. Я не хочу всю жизнь «на игле просидеть»! 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4925" y="3140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096000" y="-642683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186940"/>
            <a:chOff x="5419" y="3519"/>
            <a:chExt cx="10765" cy="2651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651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Вот маменькин сынок! Сказок наслушался, что это опасно... Ты разве не хочешь с нами ещё тусоваться ?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0026" y="1424046"/>
            <a:ext cx="6280650" cy="1395947"/>
            <a:chOff x="7792" y="3124"/>
            <a:chExt cx="7860" cy="778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Я же сказал, что нет! 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4925" y="3140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758940" y="-649541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186940"/>
            <a:chOff x="5419" y="3519"/>
            <a:chExt cx="10765" cy="2651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651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ладно тебе, от первого раза ничего не будет!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97"/>
            <a:ext cx="12192000" cy="6858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/>
        </p:nvSpPr>
        <p:spPr>
          <a:xfrm>
            <a:off x="250190" y="960755"/>
            <a:ext cx="4253230" cy="566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Однажды, когда Максим вернулся из школы, его родители предложили провести вечер вместе - поиграть в настольную игру или просто поболтать .Но у Максима был важный матч с друзьями в видеоигре, где он стоял на линии золота.</a:t>
            </a:r>
          </a:p>
        </p:txBody>
      </p:sp>
      <p:pic>
        <p:nvPicPr>
          <p:cNvPr id="3" name="Изображение 2" descr="cc068417-3893-4e4e-963e-9bf282ea68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6464" y="500697"/>
            <a:ext cx="5856605" cy="58566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128135" y="393700"/>
            <a:ext cx="5989320" cy="1811020"/>
            <a:chOff x="6501" y="620"/>
            <a:chExt cx="9432" cy="285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092" y="620"/>
              <a:ext cx="8841" cy="2205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>
                <a:latin typeface="Arial Black" panose="020B0A04020102020204" charset="0"/>
                <a:cs typeface="Arial Black" panose="020B0A04020102020204" charset="0"/>
                <a:sym typeface="+mn-ea"/>
              </a:endParaRPr>
            </a:p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Привет ,Максим, как твои дела ? Не хочешь сыграть с нами в настольную игру ?</a:t>
              </a:r>
              <a:endParaRPr lang="ru-RU" altLang="en-US" sz="2400" dirty="0">
                <a:latin typeface="Arial Black" panose="020B0A04020102020204" charset="0"/>
                <a:cs typeface="Arial Black" panose="020B0A04020102020204" charset="0"/>
              </a:endParaRPr>
            </a:p>
            <a:p>
              <a:pPr algn="ctr"/>
              <a:endParaRPr lang="ru-RU" altLang="en-US" dirty="0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3440000">
              <a:off x="6501" y="2177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5099520" y="3711256"/>
            <a:ext cx="6306820" cy="838835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А) Привет, Мам. Все хорошо. Извини не могу 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5099520" y="4716462"/>
            <a:ext cx="6306820" cy="882015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Б) Привет, все хорошо. Хм... почему бы и не сыграть)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9520" y="2967335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2" presetClass="exit" presetSubtype="4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 bldLvl="0" animBg="1"/>
      <p:bldP spid="13" grpId="1" animBg="1"/>
      <p:bldP spid="10" grpId="0" bldLvl="0" animBg="1"/>
      <p:bldP spid="10" grpId="1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0026" y="1424047"/>
            <a:ext cx="6484412" cy="1413890"/>
            <a:chOff x="7792" y="3124"/>
            <a:chExt cx="8115" cy="788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Всё! Я больше не хочу об этом говорить. Закроем тему!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5180" y="3184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499371" y="128646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8572500" y="-649541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59"/>
            <a:ext cx="5503545" cy="1174727"/>
            <a:chOff x="5419" y="3519"/>
            <a:chExt cx="10765" cy="1424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1044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Ну ты и слабак, Макс!</a:t>
              </a:r>
            </a:p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 Один раз, ничего не будет !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911466" y="1998763"/>
            <a:ext cx="6486010" cy="1395947"/>
            <a:chOff x="7792" y="3124"/>
            <a:chExt cx="8117" cy="778"/>
          </a:xfrm>
          <a:solidFill>
            <a:srgbClr val="FFE744"/>
          </a:solidFill>
        </p:grpSpPr>
        <p:sp>
          <p:nvSpPr>
            <p:cNvPr id="7" name="Равнобедренный треугольник 6"/>
            <p:cNvSpPr/>
            <p:nvPr/>
          </p:nvSpPr>
          <p:spPr>
            <a:xfrm rot="5764300">
              <a:off x="15182" y="3151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До свидания, Марк. </a:t>
              </a:r>
            </a:p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Я пойду домой!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096000" y="-6792595"/>
            <a:ext cx="13350875" cy="12853670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2337960" y="4983480"/>
            <a:ext cx="3758040" cy="1077595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Пойти домой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КСИМ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940447" y="2477135"/>
            <a:ext cx="4589780" cy="2552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Макс сделал осознанный выбор. Он уберег своё здоровье и свою ЖИЗНЬ от страшных последствий</a:t>
            </a:r>
            <a:endParaRPr lang="ru-RU" altLang="en-US" sz="24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Скругленный прямоугольник 8">
            <a:hlinkClick r:id="rId3" action="ppaction://hlinksldjump"/>
          </p:cNvPr>
          <p:cNvSpPr/>
          <p:nvPr/>
        </p:nvSpPr>
        <p:spPr>
          <a:xfrm>
            <a:off x="8530227" y="5812288"/>
            <a:ext cx="2456815" cy="62484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финал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186940"/>
            <a:chOff x="5419" y="3519"/>
            <a:chExt cx="10765" cy="2651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651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ты чего отрываешься от компании? Вон, Егор, тоже с нами будет…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0026" y="1424046"/>
            <a:ext cx="6280650" cy="1395947"/>
            <a:chOff x="7792" y="3124"/>
            <a:chExt cx="7860" cy="778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Извини, я аллергик! </a:t>
              </a:r>
            </a:p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Вдруг у меня начнётся аллергия… 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4925" y="3140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096000" y="-642683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537543"/>
            <a:chOff x="5419" y="3519"/>
            <a:chExt cx="10765" cy="3076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3076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какая аллергия… Если что случится тут рядом больница. Тем более ты же не пробовал, тогда чего боишься?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77315" y="1666471"/>
            <a:ext cx="6409300" cy="954555"/>
            <a:chOff x="7792" y="3124"/>
            <a:chExt cx="8021" cy="532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532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Ну, не знаю… Страшно как-то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5086" y="2905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758940" y="-649541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60"/>
            <a:ext cx="5503545" cy="2186940"/>
            <a:chOff x="5419" y="3519"/>
            <a:chExt cx="10765" cy="2651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651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ладно тебе, от первого раза ничего не будет!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0026" y="1424046"/>
            <a:ext cx="6280650" cy="1395947"/>
            <a:chOff x="7792" y="3124"/>
            <a:chExt cx="7860" cy="778"/>
          </a:xfrm>
          <a:solidFill>
            <a:srgbClr val="FFE744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Да нет… Вдруг мама узнает.</a:t>
              </a:r>
            </a:p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 Я тогда вообще из дома не выйду…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764300">
              <a:off x="14925" y="3140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758940" y="-649541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412240" y="2981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сыграем </a:t>
            </a:r>
          </a:p>
        </p:txBody>
      </p:sp>
      <p:pic>
        <p:nvPicPr>
          <p:cNvPr id="3" name="Изображение 2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92420" y="679599"/>
            <a:ext cx="5614035" cy="794733"/>
          </a:xfrm>
          <a:prstGeom prst="roundRect">
            <a:avLst/>
          </a:prstGeom>
          <a:solidFill>
            <a:srgbClr val="8E63B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ru-RU" altLang="en-US" sz="240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Ну....Хорошо. А что за дела ?</a:t>
            </a:r>
            <a:endParaRPr lang="ru-RU" altLang="en-US" sz="2400" dirty="0"/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5745480" y="3724910"/>
            <a:ext cx="5311775" cy="1299210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да... мы тут с  друзьями решили стать </a:t>
            </a:r>
            <a:r>
              <a:rPr lang="ru-RU" altLang="en-US" sz="2800" dirty="0" err="1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киберспортсменами</a:t>
            </a:r>
            <a:r>
              <a:rPr lang="ru-RU" altLang="en-US" sz="28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 ;)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067935" y="693420"/>
            <a:ext cx="5989320" cy="1257998"/>
            <a:chOff x="5012" y="5002"/>
            <a:chExt cx="9432" cy="1909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 rot="13440000">
              <a:off x="5012" y="5616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603" y="5002"/>
              <a:ext cx="8841" cy="1206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>
                <a:latin typeface="Arial Black" panose="020B0A04020102020204" charset="0"/>
                <a:cs typeface="Arial Black" panose="020B0A04020102020204" charset="0"/>
                <a:sym typeface="+mn-ea"/>
              </a:endParaRPr>
            </a:p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Поняла, не буду отвлекать)</a:t>
              </a:r>
              <a:endParaRPr lang="ru-RU" altLang="en-US" sz="2400" dirty="0"/>
            </a:p>
          </p:txBody>
        </p:sp>
      </p:grp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5694680" y="3724910"/>
            <a:ext cx="5311775" cy="1299210"/>
          </a:xfrm>
          <a:prstGeom prst="roundRect">
            <a:avLst/>
          </a:prstGeom>
          <a:solidFill>
            <a:srgbClr val="FFE744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765FC3"/>
                </a:solidFill>
                <a:latin typeface="Arial Black" panose="020B0A04020102020204" charset="0"/>
                <a:cs typeface="Arial Black" panose="020B0A04020102020204" charset="0"/>
              </a:rPr>
              <a:t>Ок, я пошёл в комнату)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75020" y="2934642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  <p:pic>
        <p:nvPicPr>
          <p:cNvPr id="8" name="Изображение 3" descr="9ddc08c1-d4b3-4a94-8ac9-12c37d54928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58" y="693420"/>
            <a:ext cx="6062980" cy="606298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3" grpId="2" bldLvl="0" animBg="1"/>
      <p:bldP spid="11" grpId="0" bldLvl="0" animBg="1"/>
      <p:bldP spid="11" grpId="1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6043931" y="-6826885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59"/>
            <a:ext cx="5503545" cy="1653197"/>
            <a:chOff x="5419" y="3519"/>
            <a:chExt cx="10765" cy="2004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004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 тут все свои! Не спалят тебя.  Тем более  твоя мама никак не поймёт что ты пробовал!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911466" y="1998763"/>
            <a:ext cx="6486010" cy="1395947"/>
            <a:chOff x="7792" y="3124"/>
            <a:chExt cx="8117" cy="778"/>
          </a:xfrm>
          <a:solidFill>
            <a:srgbClr val="FFE744"/>
          </a:solidFill>
        </p:grpSpPr>
        <p:sp>
          <p:nvSpPr>
            <p:cNvPr id="7" name="Равнобедренный треугольник 6"/>
            <p:cNvSpPr/>
            <p:nvPr/>
          </p:nvSpPr>
          <p:spPr>
            <a:xfrm rot="5764300">
              <a:off x="15182" y="3151"/>
              <a:ext cx="424" cy="1031"/>
            </a:xfrm>
            <a:prstGeom prst="triangle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7792" y="3124"/>
              <a:ext cx="7268" cy="778"/>
            </a:xfrm>
            <a:prstGeom prst="roundRect">
              <a:avLst/>
            </a:prstGeom>
            <a:grpFill/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Извини, я пока не могу.</a:t>
              </a:r>
            </a:p>
            <a:p>
              <a:pPr algn="ctr"/>
              <a:r>
                <a:rPr lang="ru-RU" altLang="en-US" sz="2400" dirty="0">
                  <a:solidFill>
                    <a:srgbClr val="8E63BF"/>
                  </a:solidFill>
                  <a:latin typeface="Arial Black" panose="020B0A04020102020204" charset="0"/>
                  <a:cs typeface="Arial Black" panose="020B0A04020102020204" charset="0"/>
                </a:rPr>
                <a:t> Давай в следующий раз… 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>
            <a:fillRect/>
          </a:stretch>
        </p:blipFill>
        <p:spPr>
          <a:xfrm>
            <a:off x="7141805" y="-68580"/>
            <a:ext cx="5050195" cy="6926580"/>
          </a:xfrm>
          <a:prstGeom prst="rect">
            <a:avLst/>
          </a:prstGeom>
        </p:spPr>
      </p:pic>
      <p:pic>
        <p:nvPicPr>
          <p:cNvPr id="4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6096000" y="-6792595"/>
            <a:ext cx="13350875" cy="1285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МАКСИМ (2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2" descr="8d4ac11d-51a6-4cd5-a3ba-594e6eec5bed-transfor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75640" y="267970"/>
            <a:ext cx="6590030" cy="6590030"/>
          </a:xfrm>
          <a:prstGeom prst="rect">
            <a:avLst/>
          </a:prstGeom>
        </p:spPr>
      </p:pic>
      <p:pic>
        <p:nvPicPr>
          <p:cNvPr id="5" name="Изображение 6" descr="МАКСИМ (21)"/>
          <p:cNvPicPr>
            <a:picLocks noChangeAspect="1"/>
          </p:cNvPicPr>
          <p:nvPr/>
        </p:nvPicPr>
        <p:blipFill>
          <a:blip r:embed="rId4"/>
          <a:srcRect l="34108" t="21731" r="31551" b="19490"/>
          <a:stretch>
            <a:fillRect/>
          </a:stretch>
        </p:blipFill>
        <p:spPr>
          <a:xfrm>
            <a:off x="-5918425" y="-6719309"/>
            <a:ext cx="13350875" cy="128536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951095" y="1242059"/>
            <a:ext cx="5503545" cy="1653197"/>
            <a:chOff x="5419" y="3519"/>
            <a:chExt cx="10765" cy="2004"/>
          </a:xfrm>
        </p:grpSpPr>
        <p:sp>
          <p:nvSpPr>
            <p:cNvPr id="8" name="Равнобедренный треугольник 7"/>
            <p:cNvSpPr/>
            <p:nvPr/>
          </p:nvSpPr>
          <p:spPr>
            <a:xfrm rot="13440000">
              <a:off x="5419" y="3648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05" y="3519"/>
              <a:ext cx="10479" cy="2004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Давай решайся!!!</a:t>
              </a:r>
            </a:p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 Ну </a:t>
              </a:r>
              <a:r>
                <a:rPr lang="ru-RU" altLang="en-US" sz="2400" dirty="0" err="1">
                  <a:latin typeface="Arial Black" panose="020B0A04020102020204" charset="0"/>
                  <a:cs typeface="Arial Black" panose="020B0A04020102020204" charset="0"/>
                  <a:sym typeface="+mn-ea"/>
                </a:rPr>
                <a:t>чё</a:t>
              </a:r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, ты мнёшься?!</a:t>
              </a:r>
            </a:p>
          </p:txBody>
        </p:sp>
      </p:grp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6746557" y="5672080"/>
            <a:ext cx="2456815" cy="62484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далее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5.userapi.com/impg/uOcc_YQXhaVrSRK8zAQ4jM01zhD3PXT8m1HNqA/FH_oE8MlU78.jpg?size=1024x1024&amp;quality=95&amp;sign=d474bc0a44a18b62d99d6f768c28344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16215"/>
          <a:stretch>
            <a:fillRect/>
          </a:stretch>
        </p:blipFill>
        <p:spPr bwMode="auto">
          <a:xfrm>
            <a:off x="-207766" y="0"/>
            <a:ext cx="12192000" cy="72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-640957" y="-1701734"/>
            <a:ext cx="6736957" cy="9545360"/>
          </a:xfrm>
          <a:custGeom>
            <a:avLst/>
            <a:gdLst>
              <a:gd name="connsiteX0" fmla="*/ 2408797 w 5065886"/>
              <a:gd name="connsiteY0" fmla="*/ 279440 h 7971222"/>
              <a:gd name="connsiteX1" fmla="*/ 3170797 w 5065886"/>
              <a:gd name="connsiteY1" fmla="*/ 2108240 h 7971222"/>
              <a:gd name="connsiteX2" fmla="*/ 4938637 w 5065886"/>
              <a:gd name="connsiteY2" fmla="*/ 4211360 h 7971222"/>
              <a:gd name="connsiteX3" fmla="*/ 4450957 w 5065886"/>
              <a:gd name="connsiteY3" fmla="*/ 7655600 h 7971222"/>
              <a:gd name="connsiteX4" fmla="*/ 671437 w 5065886"/>
              <a:gd name="connsiteY4" fmla="*/ 7442240 h 7971222"/>
              <a:gd name="connsiteX5" fmla="*/ 854317 w 5065886"/>
              <a:gd name="connsiteY5" fmla="*/ 4363760 h 7971222"/>
              <a:gd name="connsiteX6" fmla="*/ 877 w 5065886"/>
              <a:gd name="connsiteY6" fmla="*/ 1955840 h 7971222"/>
              <a:gd name="connsiteX7" fmla="*/ 732397 w 5065886"/>
              <a:gd name="connsiteY7" fmla="*/ 96560 h 7971222"/>
              <a:gd name="connsiteX8" fmla="*/ 2500237 w 5065886"/>
              <a:gd name="connsiteY8" fmla="*/ 431840 h 797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5886" h="7971222">
                <a:moveTo>
                  <a:pt x="2408797" y="279440"/>
                </a:moveTo>
                <a:cubicBezTo>
                  <a:pt x="2578977" y="866180"/>
                  <a:pt x="2749157" y="1452920"/>
                  <a:pt x="3170797" y="2108240"/>
                </a:cubicBezTo>
                <a:cubicBezTo>
                  <a:pt x="3592437" y="2763560"/>
                  <a:pt x="4725277" y="3286800"/>
                  <a:pt x="4938637" y="4211360"/>
                </a:cubicBezTo>
                <a:cubicBezTo>
                  <a:pt x="5151997" y="5135920"/>
                  <a:pt x="5162157" y="7117120"/>
                  <a:pt x="4450957" y="7655600"/>
                </a:cubicBezTo>
                <a:cubicBezTo>
                  <a:pt x="3739757" y="8194080"/>
                  <a:pt x="1270877" y="7990880"/>
                  <a:pt x="671437" y="7442240"/>
                </a:cubicBezTo>
                <a:cubicBezTo>
                  <a:pt x="71997" y="6893600"/>
                  <a:pt x="966077" y="5278160"/>
                  <a:pt x="854317" y="4363760"/>
                </a:cubicBezTo>
                <a:cubicBezTo>
                  <a:pt x="742557" y="3449360"/>
                  <a:pt x="21197" y="2667040"/>
                  <a:pt x="877" y="1955840"/>
                </a:cubicBezTo>
                <a:cubicBezTo>
                  <a:pt x="-19443" y="1244640"/>
                  <a:pt x="315837" y="350560"/>
                  <a:pt x="732397" y="96560"/>
                </a:cubicBezTo>
                <a:cubicBezTo>
                  <a:pt x="1148957" y="-157440"/>
                  <a:pt x="1824597" y="137200"/>
                  <a:pt x="2500237" y="431840"/>
                </a:cubicBezTo>
              </a:path>
            </a:pathLst>
          </a:custGeom>
          <a:solidFill>
            <a:srgbClr val="765FC3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7766" y="1657686"/>
            <a:ext cx="4260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Сейчас он находится в реанимации в тяжелом состоянии… 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Arial Black" panose="020B0A040201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4701"/>
            <a:ext cx="3373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Максим попробовал…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879" y="4301423"/>
            <a:ext cx="4398264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У него сильнейшее наркотическое отравление. Он может умереть.</a:t>
            </a:r>
          </a:p>
        </p:txBody>
      </p:sp>
      <p:sp>
        <p:nvSpPr>
          <p:cNvPr id="6" name="Скругленный прямоугольник 8">
            <a:hlinkClick r:id="rId3" action="ppaction://hlinksldjump"/>
          </p:cNvPr>
          <p:cNvSpPr/>
          <p:nvPr/>
        </p:nvSpPr>
        <p:spPr>
          <a:xfrm>
            <a:off x="7697533" y="6086608"/>
            <a:ext cx="2456815" cy="624840"/>
          </a:xfrm>
          <a:prstGeom prst="roundRect">
            <a:avLst/>
          </a:prstGeom>
          <a:solidFill>
            <a:srgbClr val="FFE74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финал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5.userapi.com/impg/uOcc_YQXhaVrSRK8zAQ4jM01zhD3PXT8m1HNqA/FH_oE8MlU78.jpg?size=1024x1024&amp;quality=95&amp;sign=d474bc0a44a18b62d99d6f768c28344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16215"/>
          <a:stretch>
            <a:fillRect/>
          </a:stretch>
        </p:blipFill>
        <p:spPr bwMode="auto">
          <a:xfrm>
            <a:off x="-207766" y="0"/>
            <a:ext cx="12192000" cy="72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105" y="1366897"/>
            <a:ext cx="10664257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К сожалению у тебя не получилось помочь Максиму. Из-за необдуманных решений он попал в больницу и теперь врачи борются за его жизнь.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5.userapi.com/impg/uOcc_YQXhaVrSRK8zAQ4jM01zhD3PXT8m1HNqA/FH_oE8MlU78.jpg?size=1024x1024&amp;quality=95&amp;sign=d474bc0a44a18b62d99d6f768c28344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16215"/>
          <a:stretch>
            <a:fillRect/>
          </a:stretch>
        </p:blipFill>
        <p:spPr bwMode="auto">
          <a:xfrm>
            <a:off x="-207766" y="0"/>
            <a:ext cx="12192000" cy="72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105" y="1366897"/>
            <a:ext cx="10664257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Ты молодец !!!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Ты помог Максу !!!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Максим жив и здоров,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charset="0"/>
              </a:rPr>
              <a:t>А это ГЛАВНОЕ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КСИМ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 descr="9ddc08c1-d4b3-4a94-8ac9-12c37d54928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670" y="795020"/>
            <a:ext cx="6062980" cy="606298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814445" y="795020"/>
            <a:ext cx="5795645" cy="1450975"/>
            <a:chOff x="5419" y="2512"/>
            <a:chExt cx="9127" cy="1774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 rot="13440000">
              <a:off x="5419" y="2991"/>
              <a:ext cx="1182" cy="1295"/>
            </a:xfrm>
            <a:prstGeom prst="triangle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705" y="2512"/>
              <a:ext cx="8841" cy="1425"/>
            </a:xfrm>
            <a:prstGeom prst="roundRect">
              <a:avLst/>
            </a:prstGeom>
            <a:solidFill>
              <a:srgbClr val="8E63B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>
                <a:latin typeface="Arial Black" panose="020B0A04020102020204" charset="0"/>
                <a:cs typeface="Arial Black" panose="020B0A04020102020204" charset="0"/>
                <a:sym typeface="+mn-ea"/>
              </a:endParaRPr>
            </a:p>
            <a:p>
              <a:pPr algn="ctr"/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Прекрасно, мы с Отцом решили поиграть в </a:t>
              </a:r>
              <a:r>
                <a:rPr lang="ru-RU" altLang="en-US" sz="2400" dirty="0" err="1">
                  <a:latin typeface="Arial Black" panose="020B0A04020102020204" charset="0"/>
                  <a:cs typeface="Arial Black" panose="020B0A04020102020204" charset="0"/>
                  <a:sym typeface="+mn-ea"/>
                </a:rPr>
                <a:t>Каркасон</a:t>
              </a:r>
              <a:r>
                <a:rPr lang="ru-RU" altLang="en-US" sz="2400" dirty="0">
                  <a:latin typeface="Arial Black" panose="020B0A04020102020204" charset="0"/>
                  <a:cs typeface="Arial Black" panose="020B0A04020102020204" charset="0"/>
                  <a:sym typeface="+mn-ea"/>
                </a:rPr>
                <a:t> </a:t>
              </a:r>
              <a:endParaRPr lang="ru-RU" altLang="en-US" sz="2400" dirty="0"/>
            </a:p>
          </p:txBody>
        </p:sp>
      </p:grp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6560820" y="3268812"/>
            <a:ext cx="4344670" cy="114046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Супер, мы так давно в него не играли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7417" y="2686317"/>
            <a:ext cx="3135795" cy="461665"/>
          </a:xfrm>
          <a:prstGeom prst="rect">
            <a:avLst/>
          </a:prstGeom>
          <a:solidFill>
            <a:srgbClr val="B2B2B2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charset="0"/>
              </a:rPr>
              <a:t>Варианты ответа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768600" y="4251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комната </a:t>
            </a:r>
          </a:p>
        </p:txBody>
      </p:sp>
      <p:pic>
        <p:nvPicPr>
          <p:cNvPr id="3" name="Изображение 2" descr="МАКСИМ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096000" y="455295"/>
            <a:ext cx="5779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Максим вернулся в свою комнату, чтобы подготовиться ко сну. Уставший и задумчивый, он начал раскладывать вещи и увидел новое уведомление на экране смартфона… 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455660" y="4309110"/>
            <a:ext cx="3420110" cy="1068070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Посмотреть сообщение</a:t>
            </a:r>
            <a:r>
              <a:rPr lang="ru-RU" altLang="en-US" dirty="0"/>
              <a:t> 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735705" y="30676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</a:p>
        </p:txBody>
      </p:sp>
      <p:pic>
        <p:nvPicPr>
          <p:cNvPr id="3" name="Изображение 2" descr="МАКСИМ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150860" y="831215"/>
            <a:ext cx="3940175" cy="3608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После 8 хода уже было понятно ,что Максим победит своих родителей.</a:t>
            </a:r>
          </a:p>
          <a:p>
            <a:pPr algn="ctr"/>
            <a:endParaRPr lang="ru-RU" altLang="en-US" sz="24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Вся семья весело провела вечер, все остались довольны. </a:t>
            </a: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7358380" y="4981892"/>
            <a:ext cx="4213860" cy="1169035"/>
          </a:xfrm>
          <a:prstGeom prst="roundRect">
            <a:avLst/>
          </a:prstGeom>
          <a:solidFill>
            <a:srgbClr val="FFE74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 dirty="0">
                <a:solidFill>
                  <a:srgbClr val="8E63BF"/>
                </a:solidFill>
                <a:latin typeface="Arial Black" panose="020B0A04020102020204" charset="0"/>
                <a:cs typeface="Arial Black" panose="020B0A04020102020204" charset="0"/>
              </a:rPr>
              <a:t>пойти в свою комнату 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1681</Words>
  <Application>Microsoft Office PowerPoint</Application>
  <PresentationFormat>Широкоэкранный</PresentationFormat>
  <Paragraphs>220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微软雅黑</vt:lpstr>
      <vt:lpstr>Arial</vt:lpstr>
      <vt:lpstr>Arial Black</vt:lpstr>
      <vt:lpstr>Calibri</vt:lpstr>
      <vt:lpstr>Calibri Light</vt:lpstr>
      <vt:lpstr>Office Theme</vt:lpstr>
      <vt:lpstr>Презентация PowerPoint</vt:lpstr>
      <vt:lpstr>Презентация PowerPoint</vt:lpstr>
      <vt:lpstr>В тихом пригороде стоял уютный дом, где жила семья обычного парня по имени Максим. Его родители, Алексей и Марина, были усердные и трудолюбивые люди. Они работали на заводе, чтобы обеспечить своей семье достойную жизнь.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Maria</cp:lastModifiedBy>
  <cp:revision>58</cp:revision>
  <dcterms:created xsi:type="dcterms:W3CDTF">2024-04-02T08:56:00Z</dcterms:created>
  <dcterms:modified xsi:type="dcterms:W3CDTF">2024-10-07T09:54:40Z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1049-12.2.0.16731</vt:lpwstr>
  </property>
  <property fmtid="{D5CDD505-2E9C-101B-9397-08002B2CF9AE}" pid="3" name="ICV">
    <vt:lpwstr>6B749369BFF347D9A25E77CE336E7B47_13</vt:lpwstr>
  </property>
</Properties>
</file>