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1" r:id="rId2"/>
    <p:sldId id="310" r:id="rId3"/>
    <p:sldId id="288" r:id="rId4"/>
    <p:sldId id="257" r:id="rId5"/>
    <p:sldId id="259" r:id="rId6"/>
    <p:sldId id="282" r:id="rId7"/>
    <p:sldId id="287" r:id="rId8"/>
    <p:sldId id="286" r:id="rId9"/>
    <p:sldId id="266" r:id="rId10"/>
    <p:sldId id="268" r:id="rId11"/>
    <p:sldId id="274" r:id="rId12"/>
    <p:sldId id="275" r:id="rId13"/>
    <p:sldId id="270" r:id="rId14"/>
    <p:sldId id="276" r:id="rId15"/>
    <p:sldId id="294" r:id="rId16"/>
    <p:sldId id="290" r:id="rId17"/>
    <p:sldId id="285" r:id="rId18"/>
    <p:sldId id="261" r:id="rId19"/>
    <p:sldId id="309" r:id="rId20"/>
    <p:sldId id="311" r:id="rId21"/>
    <p:sldId id="312" r:id="rId22"/>
    <p:sldId id="313" r:id="rId23"/>
    <p:sldId id="314" r:id="rId24"/>
    <p:sldId id="272" r:id="rId2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86" autoAdjust="0"/>
  </p:normalViewPr>
  <p:slideViewPr>
    <p:cSldViewPr>
      <p:cViewPr>
        <p:scale>
          <a:sx n="95" d="100"/>
          <a:sy n="95" d="100"/>
        </p:scale>
        <p:origin x="-125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976948408342481E-3"/>
          <c:y val="2.6809651474530832E-3"/>
          <c:w val="0.9791437980241493"/>
          <c:h val="0.7453083109919571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детское население</c:v>
                </c:pt>
              </c:strCache>
            </c:strRef>
          </c:tx>
          <c:spPr>
            <a:ln w="37850">
              <a:solidFill>
                <a:srgbClr val="FF000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1144732838916225E-2"/>
                  <c:y val="-7.70576123801794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5318,6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3685212425369909E-2"/>
                  <c:y val="-7.86876292168737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7172,1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36043509449656E-2"/>
                  <c:y val="-7.92210324972896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6825,2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901777166191694E-2"/>
                  <c:y val="-8.61955855555867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7437,4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479382695029125E-2"/>
                  <c:y val="-7.88954265565567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7605,8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0200939522758166E-2"/>
                  <c:y val="-5.31041430872041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7734,3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7736185582261274E-2"/>
                  <c:y val="3.99777100449290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7548,4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8143758705099828E-2"/>
                  <c:y val="-8.121015266007562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9894,5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3881602268699043E-2"/>
                  <c:y val="-7.2104541365438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11193,4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0261732171815995E-2"/>
                  <c:y val="-3.88078564426969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12620,3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8072973508584381E-2"/>
                  <c:y val="6.341906676852142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11852,4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6111866289666542E-2"/>
                  <c:y val="-5.453942088698237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12291,8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2338060720077378E-2"/>
                  <c:y val="6.52886750733748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11873,6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8572210111453191E-2"/>
                  <c:y val="-5.40494506570739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12334,0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34">
                <a:noFill/>
              </a:ln>
            </c:spPr>
            <c:txPr>
              <a:bodyPr/>
              <a:lstStyle/>
              <a:p>
                <a:pPr>
                  <a:defRPr sz="119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4"/>
                <c:pt idx="0">
                  <c:v>53186</c:v>
                </c:pt>
                <c:pt idx="1">
                  <c:v>71721</c:v>
                </c:pt>
                <c:pt idx="2">
                  <c:v>68252</c:v>
                </c:pt>
                <c:pt idx="3">
                  <c:v>74374</c:v>
                </c:pt>
                <c:pt idx="4">
                  <c:v>76058</c:v>
                </c:pt>
                <c:pt idx="5">
                  <c:v>77343</c:v>
                </c:pt>
                <c:pt idx="6">
                  <c:v>75484</c:v>
                </c:pt>
                <c:pt idx="7">
                  <c:v>98945</c:v>
                </c:pt>
                <c:pt idx="8">
                  <c:v>111934</c:v>
                </c:pt>
                <c:pt idx="9">
                  <c:v>126203</c:v>
                </c:pt>
                <c:pt idx="10">
                  <c:v>118524</c:v>
                </c:pt>
                <c:pt idx="11">
                  <c:v>122918</c:v>
                </c:pt>
                <c:pt idx="12">
                  <c:v>118736</c:v>
                </c:pt>
                <c:pt idx="13">
                  <c:v>123340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взрослое население</c:v>
                </c:pt>
              </c:strCache>
            </c:strRef>
          </c:tx>
          <c:spPr>
            <a:ln w="37850">
              <a:solidFill>
                <a:srgbClr val="0000FF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7682231408418861E-2"/>
                  <c:y val="3.31893797391348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879,1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5950673659589076E-2"/>
                  <c:y val="2.50508043565772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925,7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484723495303035E-3"/>
                  <c:y val="1.928730801869999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703,1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6516843583137717E-3"/>
                  <c:y val="1.57832299030591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856,1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689603005579638E-2"/>
                  <c:y val="2.07930761472215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663,6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7705203102713896E-3"/>
                  <c:y val="1.99227118801883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647,3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6326733972149262E-3"/>
                  <c:y val="1.31908811763892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620,2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941102217833659E-2"/>
                  <c:y val="-4.13386526304539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974,3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8939757220173782E-2"/>
                  <c:y val="-5.05314770034504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848,6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5258508319214441E-2"/>
                  <c:y val="-4.26978676848044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978,4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616746727998948E-2"/>
                  <c:y val="-4.81120639064051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870,4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9737039693859504E-2"/>
                  <c:y val="-3.65595573576013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1013,8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1326775840364763E-2"/>
                  <c:y val="-4.9169051935992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827,3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1744313598517202E-2"/>
                  <c:y val="-4.86981014079405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898,7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34">
                <a:noFill/>
              </a:ln>
            </c:spPr>
            <c:txPr>
              <a:bodyPr/>
              <a:lstStyle/>
              <a:p>
                <a:pPr>
                  <a:defRPr sz="119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Sheet1!$B$3:$O$3</c:f>
              <c:numCache>
                <c:formatCode>General</c:formatCode>
                <c:ptCount val="14"/>
                <c:pt idx="0">
                  <c:v>8791.7999999999993</c:v>
                </c:pt>
                <c:pt idx="1">
                  <c:v>9257.6</c:v>
                </c:pt>
                <c:pt idx="2">
                  <c:v>7031.3</c:v>
                </c:pt>
                <c:pt idx="3">
                  <c:v>8561.1</c:v>
                </c:pt>
                <c:pt idx="4">
                  <c:v>6636.9</c:v>
                </c:pt>
                <c:pt idx="5">
                  <c:v>6473.4</c:v>
                </c:pt>
                <c:pt idx="6">
                  <c:v>6202.2</c:v>
                </c:pt>
                <c:pt idx="7">
                  <c:v>9743.9</c:v>
                </c:pt>
                <c:pt idx="8">
                  <c:v>8486.2000000000007</c:v>
                </c:pt>
                <c:pt idx="9">
                  <c:v>9784.1</c:v>
                </c:pt>
                <c:pt idx="10">
                  <c:v>8704.7999999999993</c:v>
                </c:pt>
                <c:pt idx="11">
                  <c:v>10138</c:v>
                </c:pt>
                <c:pt idx="12">
                  <c:v>8273</c:v>
                </c:pt>
                <c:pt idx="13">
                  <c:v>8987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все жители</c:v>
                </c:pt>
              </c:strCache>
            </c:strRef>
          </c:tx>
          <c:spPr>
            <a:ln w="37850">
              <a:solidFill>
                <a:srgbClr val="00FF0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5992737260199798E-2"/>
                  <c:y val="-4.46302110163506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1667,9</a:t>
                    </a:r>
                  </a:p>
                  <a:p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584259783904186E-2"/>
                  <c:y val="-4.45541635322103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1937,6</a:t>
                    </a:r>
                  </a:p>
                  <a:p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2988720702716129E-2"/>
                  <c:y val="-6.9754330743531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1631,9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394155755344504E-2"/>
                  <c:y val="-3.34288964918510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1825,3</a:t>
                    </a:r>
                  </a:p>
                  <a:p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342389893570993E-2"/>
                  <c:y val="-6.66680292721727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1705,5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056014090050159E-2"/>
                  <c:y val="-6.506100640339425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1702,7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4278122182617991E-2"/>
                  <c:y val="-7.03893616846118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1652,9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7503230830637483E-2"/>
                  <c:y val="-8.86911407648134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2351,1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5451464968864007E-2"/>
                  <c:y val="-9.77577671762886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2388,8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2622178431170048E-2"/>
                  <c:y val="-8.99989581745401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2729,4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1758789216182722E-2"/>
                  <c:y val="-5.63645177163941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2555,4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9890249450828572E-2"/>
                  <c:y val="-5.483143623743739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2525,2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7655156628994574E-2"/>
                  <c:y val="-6.62640437893859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2676,5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9.2035269784824236E-3"/>
                  <c:y val="-7.43764038045896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2859,2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234">
                <a:noFill/>
              </a:ln>
            </c:spPr>
            <c:txPr>
              <a:bodyPr/>
              <a:lstStyle/>
              <a:p>
                <a:pPr>
                  <a:defRPr sz="1192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Sheet1!$B$1:$O$1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Sheet1!$B$4:$O$4</c:f>
              <c:numCache>
                <c:formatCode>General</c:formatCode>
                <c:ptCount val="14"/>
                <c:pt idx="0">
                  <c:v>16679.599999999999</c:v>
                </c:pt>
                <c:pt idx="1">
                  <c:v>19376.099999999999</c:v>
                </c:pt>
                <c:pt idx="2">
                  <c:v>16319</c:v>
                </c:pt>
                <c:pt idx="3">
                  <c:v>18253.5</c:v>
                </c:pt>
                <c:pt idx="4">
                  <c:v>17055.099999999999</c:v>
                </c:pt>
                <c:pt idx="5">
                  <c:v>17027</c:v>
                </c:pt>
                <c:pt idx="6">
                  <c:v>16529.7</c:v>
                </c:pt>
                <c:pt idx="7">
                  <c:v>23511</c:v>
                </c:pt>
                <c:pt idx="8">
                  <c:v>23888</c:v>
                </c:pt>
                <c:pt idx="9">
                  <c:v>27294.1</c:v>
                </c:pt>
                <c:pt idx="10">
                  <c:v>25554.5</c:v>
                </c:pt>
                <c:pt idx="11">
                  <c:v>25252</c:v>
                </c:pt>
                <c:pt idx="12">
                  <c:v>26765</c:v>
                </c:pt>
                <c:pt idx="13">
                  <c:v>28592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056512"/>
        <c:axId val="83058048"/>
      </c:lineChart>
      <c:catAx>
        <c:axId val="8305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1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3058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3058048"/>
        <c:scaling>
          <c:orientation val="minMax"/>
        </c:scaling>
        <c:delete val="0"/>
        <c:axPos val="l"/>
        <c:majorGridlines>
          <c:spPr>
            <a:ln w="12617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none"/>
        <c:spPr>
          <a:ln w="9463">
            <a:noFill/>
          </a:ln>
        </c:spPr>
        <c:crossAx val="83056512"/>
        <c:crosses val="autoZero"/>
        <c:crossBetween val="between"/>
      </c:valAx>
      <c:spPr>
        <a:noFill/>
        <a:ln w="25234">
          <a:noFill/>
        </a:ln>
      </c:spPr>
    </c:plotArea>
    <c:legend>
      <c:legendPos val="b"/>
      <c:layout>
        <c:manualLayout>
          <c:xMode val="edge"/>
          <c:yMode val="edge"/>
          <c:x val="0.19538968166849616"/>
          <c:y val="0.91957104557640745"/>
          <c:w val="0.60812294182217341"/>
          <c:h val="7.5067024128686322E-2"/>
        </c:manualLayout>
      </c:layout>
      <c:overlay val="0"/>
      <c:spPr>
        <a:noFill/>
        <a:ln w="3154">
          <a:solidFill>
            <a:schemeClr val="tx1"/>
          </a:solidFill>
          <a:prstDash val="solid"/>
        </a:ln>
      </c:spPr>
      <c:txPr>
        <a:bodyPr/>
        <a:lstStyle/>
        <a:p>
          <a:pPr>
            <a:defRPr sz="1142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12617">
      <a:solidFill>
        <a:srgbClr val="FFFFFF"/>
      </a:solidFill>
      <a:prstDash val="solid"/>
    </a:ln>
  </c:spPr>
  <c:txPr>
    <a:bodyPr/>
    <a:lstStyle/>
    <a:p>
      <a:pPr>
        <a:defRPr sz="159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360531309297912E-3"/>
          <c:y val="5.6007010332675593E-3"/>
          <c:w val="0.97383390216154719"/>
          <c:h val="0.798561151079136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Екатеринбург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4"/>
              <c:layout>
                <c:manualLayout>
                  <c:x val="1.5702471525401082E-3"/>
                  <c:y val="-4.1742638469619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0449984600698522E-3"/>
                  <c:y val="-8.68589779204545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014279985730806E-3"/>
                  <c:y val="-4.36873668953478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7.7981144197582512E-4"/>
                  <c:y val="-2.06265169616007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0324971238177771E-3"/>
                  <c:y val="0.10269834765450161"/>
                </c:manualLayout>
              </c:layout>
              <c:spPr>
                <a:solidFill>
                  <a:schemeClr val="bg1"/>
                </a:solidFill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1.6904480867785263E-2"/>
                  <c:y val="1.4810210373022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907424285436806E-4"/>
                  <c:y val="9.10864124370362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2.3955654499544295E-2"/>
                  <c:y val="1.0790112404884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Mode val="edge"/>
                  <c:yMode val="edge"/>
                  <c:x val="0.46985210466439137"/>
                  <c:y val="0.369304556354916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49829351535836175"/>
                  <c:y val="0.366906474820143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49</c:v>
                </c:pt>
                <c:pt idx="1">
                  <c:v>50</c:v>
                </c:pt>
                <c:pt idx="2">
                  <c:v>51</c:v>
                </c:pt>
                <c:pt idx="3">
                  <c:v>52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68.599999999999994</c:v>
                </c:pt>
                <c:pt idx="1">
                  <c:v>68</c:v>
                </c:pt>
                <c:pt idx="2">
                  <c:v>62.1</c:v>
                </c:pt>
                <c:pt idx="3">
                  <c:v>65.599999999999994</c:v>
                </c:pt>
                <c:pt idx="4">
                  <c:v>52.3</c:v>
                </c:pt>
                <c:pt idx="5">
                  <c:v>40.4</c:v>
                </c:pt>
                <c:pt idx="6">
                  <c:v>74.7</c:v>
                </c:pt>
                <c:pt idx="7">
                  <c:v>119.6</c:v>
                </c:pt>
                <c:pt idx="8">
                  <c:v>182.5</c:v>
                </c:pt>
                <c:pt idx="9">
                  <c:v>138.9</c:v>
                </c:pt>
                <c:pt idx="10">
                  <c:v>90.8</c:v>
                </c:pt>
                <c:pt idx="11">
                  <c:v>82.4</c:v>
                </c:pt>
                <c:pt idx="12">
                  <c:v>60.4</c:v>
                </c:pt>
                <c:pt idx="13">
                  <c:v>69</c:v>
                </c:pt>
                <c:pt idx="14">
                  <c:v>59.8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152256"/>
        <c:axId val="83235968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эпид.порог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4225014567676191E-2"/>
                  <c:y val="7.90952246681878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7474950404628775E-2"/>
                  <c:y val="6.67007029971113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587110284171735E-2"/>
                  <c:y val="7.18842346295321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397470254888312E-2"/>
                  <c:y val="5.1917704635204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5427141229976734E-2"/>
                  <c:y val="7.75460025869218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2090046350205806E-2"/>
                  <c:y val="9.3089204723547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6477519085266365E-2"/>
                  <c:y val="4.5622807957652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691049916530642E-2"/>
                  <c:y val="3.957834777423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5491611464518584E-2"/>
                  <c:y val="3.47223435577329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5806274188202557E-2"/>
                  <c:y val="4.2647977404941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8157461447225705E-2"/>
                  <c:y val="7.49991720561629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9502069357079892E-2"/>
                  <c:y val="-3.2822982795685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8059944119888127E-2"/>
                  <c:y val="-8.39767246868360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9902941923530909E-2"/>
                  <c:y val="-5.4798358371736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4608166863392549E-2"/>
                  <c:y val="-5.7524318667532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Mode val="edge"/>
                  <c:yMode val="edge"/>
                  <c:x val="0.49943117178612056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1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Sheet1!$B$1:$P$1</c:f>
              <c:numCache>
                <c:formatCode>General</c:formatCode>
                <c:ptCount val="15"/>
                <c:pt idx="0">
                  <c:v>49</c:v>
                </c:pt>
                <c:pt idx="1">
                  <c:v>50</c:v>
                </c:pt>
                <c:pt idx="2">
                  <c:v>51</c:v>
                </c:pt>
                <c:pt idx="3">
                  <c:v>52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</c:numCache>
            </c:numRef>
          </c:cat>
          <c:val>
            <c:numRef>
              <c:f>Sheet1!$B$3:$P$3</c:f>
              <c:numCache>
                <c:formatCode>General</c:formatCode>
                <c:ptCount val="15"/>
                <c:pt idx="0">
                  <c:v>62.6</c:v>
                </c:pt>
                <c:pt idx="1">
                  <c:v>63.7</c:v>
                </c:pt>
                <c:pt idx="2">
                  <c:v>66.8</c:v>
                </c:pt>
                <c:pt idx="3">
                  <c:v>62.4</c:v>
                </c:pt>
                <c:pt idx="4">
                  <c:v>50.2</c:v>
                </c:pt>
                <c:pt idx="5">
                  <c:v>61.3</c:v>
                </c:pt>
                <c:pt idx="6">
                  <c:v>37.4</c:v>
                </c:pt>
                <c:pt idx="7">
                  <c:v>49.7</c:v>
                </c:pt>
                <c:pt idx="8">
                  <c:v>64.7</c:v>
                </c:pt>
                <c:pt idx="9">
                  <c:v>81.7</c:v>
                </c:pt>
                <c:pt idx="10">
                  <c:v>87.4</c:v>
                </c:pt>
                <c:pt idx="11">
                  <c:v>92.7</c:v>
                </c:pt>
                <c:pt idx="12">
                  <c:v>79.900000000000006</c:v>
                </c:pt>
                <c:pt idx="13">
                  <c:v>87.2</c:v>
                </c:pt>
                <c:pt idx="14">
                  <c:v>76.900000000000006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237504"/>
        <c:axId val="83255680"/>
      </c:lineChart>
      <c:catAx>
        <c:axId val="8315225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32359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83235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83152256"/>
        <c:crosses val="autoZero"/>
        <c:crossBetween val="between"/>
      </c:valAx>
      <c:catAx>
        <c:axId val="83237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255680"/>
        <c:crosses val="autoZero"/>
        <c:auto val="0"/>
        <c:lblAlgn val="ctr"/>
        <c:lblOffset val="100"/>
        <c:noMultiLvlLbl val="0"/>
      </c:catAx>
      <c:valAx>
        <c:axId val="832556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2375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2536973833902161"/>
          <c:y val="0.9232613908872902"/>
          <c:w val="0.35267349260523323"/>
          <c:h val="7.1942446043165464E-2"/>
        </c:manualLayout>
      </c:layout>
      <c:overlay val="0"/>
      <c:spPr>
        <a:solidFill>
          <a:schemeClr val="bg1"/>
        </a:solidFill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0-2 лет</c:v>
                </c:pt>
                <c:pt idx="1">
                  <c:v>3-6 лет</c:v>
                </c:pt>
                <c:pt idx="2">
                  <c:v>7-17 лет</c:v>
                </c:pt>
                <c:pt idx="3">
                  <c:v>дети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82.1</c:v>
                </c:pt>
                <c:pt idx="1">
                  <c:v>54.9</c:v>
                </c:pt>
                <c:pt idx="2">
                  <c:v>21.6</c:v>
                </c:pt>
                <c:pt idx="3">
                  <c:v>43.2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охват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8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0-2 лет</c:v>
                </c:pt>
                <c:pt idx="1">
                  <c:v>3-6 лет</c:v>
                </c:pt>
                <c:pt idx="2">
                  <c:v>7-17 лет</c:v>
                </c:pt>
                <c:pt idx="3">
                  <c:v>дети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</c:v>
                </c:pt>
                <c:pt idx="1">
                  <c:v>64.3</c:v>
                </c:pt>
                <c:pt idx="2">
                  <c:v>84.2</c:v>
                </c:pt>
                <c:pt idx="3">
                  <c:v>67.400000000000006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902976"/>
        <c:axId val="97904512"/>
        <c:axId val="0"/>
      </c:bar3DChart>
      <c:catAx>
        <c:axId val="97902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904512"/>
        <c:crosses val="autoZero"/>
        <c:auto val="1"/>
        <c:lblAlgn val="ctr"/>
        <c:lblOffset val="100"/>
        <c:noMultiLvlLbl val="0"/>
      </c:catAx>
      <c:valAx>
        <c:axId val="97904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902976"/>
        <c:crosses val="autoZero"/>
        <c:crossBetween val="between"/>
      </c:valAx>
      <c:spPr>
        <a:noFill/>
        <a:ln w="25540">
          <a:noFill/>
        </a:ln>
      </c:spPr>
    </c:plotArea>
    <c:legend>
      <c:legendPos val="b"/>
      <c:overlay val="0"/>
      <c:spPr>
        <a:ln>
          <a:noFill/>
        </a:ln>
      </c:spPr>
    </c:legend>
    <c:plotVisOnly val="1"/>
    <c:dispBlanksAs val="gap"/>
    <c:showDLblsOverMax val="0"/>
  </c:chart>
  <c:spPr>
    <a:noFill/>
  </c:spPr>
  <c:txPr>
    <a:bodyPr/>
    <a:lstStyle/>
    <a:p>
      <a:pPr>
        <a:defRPr sz="181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2EBE7-5CD4-4AE2-A02A-0BBFC7E8E311}" type="doc">
      <dgm:prSet loTypeId="urn:microsoft.com/office/officeart/2005/8/layout/vList2" loCatId="list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87E6475-383D-44B8-9593-974569539611}">
      <dgm:prSet custT="1"/>
      <dgm:spPr/>
      <dgm:t>
        <a:bodyPr/>
        <a:lstStyle/>
        <a:p>
          <a:pPr rtl="0"/>
          <a:r>
            <a:rPr lang="ru-RU" sz="3200" dirty="0" smtClean="0"/>
            <a:t>ВСЕГО– 548 086</a:t>
          </a:r>
          <a:r>
            <a:rPr lang="ru-RU" sz="3200" dirty="0" smtClean="0">
              <a:solidFill>
                <a:schemeClr val="tx1"/>
              </a:solidFill>
            </a:rPr>
            <a:t>,</a:t>
          </a:r>
          <a:r>
            <a:rPr lang="ru-RU" sz="3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3200" dirty="0" smtClean="0">
              <a:solidFill>
                <a:schemeClr val="tx1"/>
              </a:solidFill>
            </a:rPr>
            <a:t>в том числе:</a:t>
          </a:r>
          <a:endParaRPr lang="ru-RU" sz="3200" dirty="0">
            <a:solidFill>
              <a:schemeClr val="tx1"/>
            </a:solidFill>
          </a:endParaRPr>
        </a:p>
      </dgm:t>
    </dgm:pt>
    <dgm:pt modelId="{8C7E9A47-BE3C-4083-9BAD-2115E541C944}" type="parTrans" cxnId="{5566047C-8557-4EF9-A20A-F1795C99F9DF}">
      <dgm:prSet/>
      <dgm:spPr/>
      <dgm:t>
        <a:bodyPr/>
        <a:lstStyle/>
        <a:p>
          <a:endParaRPr lang="ru-RU"/>
        </a:p>
      </dgm:t>
    </dgm:pt>
    <dgm:pt modelId="{113EBFC3-C3FF-4AFE-9956-702AA80412C6}" type="sibTrans" cxnId="{5566047C-8557-4EF9-A20A-F1795C99F9DF}">
      <dgm:prSet/>
      <dgm:spPr/>
      <dgm:t>
        <a:bodyPr/>
        <a:lstStyle/>
        <a:p>
          <a:endParaRPr lang="ru-RU"/>
        </a:p>
      </dgm:t>
    </dgm:pt>
    <dgm:pt modelId="{875EB558-A416-48BD-B4C4-DFC73BE4CF9F}">
      <dgm:prSet custT="1"/>
      <dgm:spPr/>
      <dgm:t>
        <a:bodyPr/>
        <a:lstStyle/>
        <a:p>
          <a:pPr algn="l" rtl="0"/>
          <a:r>
            <a:rPr lang="ru-RU" sz="2800" dirty="0" smtClean="0"/>
            <a:t>в рамках Национального  календаря– 436 066</a:t>
          </a:r>
          <a:endParaRPr lang="ru-RU" sz="2800" dirty="0">
            <a:solidFill>
              <a:schemeClr val="accent6">
                <a:lumMod val="75000"/>
              </a:schemeClr>
            </a:solidFill>
          </a:endParaRPr>
        </a:p>
      </dgm:t>
    </dgm:pt>
    <dgm:pt modelId="{D62FB0C1-7266-4724-99AA-0B7FC696512D}" type="parTrans" cxnId="{1BE85DD8-659E-430A-B77C-BC06D1AAC07F}">
      <dgm:prSet/>
      <dgm:spPr/>
      <dgm:t>
        <a:bodyPr/>
        <a:lstStyle/>
        <a:p>
          <a:endParaRPr lang="ru-RU"/>
        </a:p>
      </dgm:t>
    </dgm:pt>
    <dgm:pt modelId="{8177536C-09D1-46B0-9C00-0BD71094BE72}" type="sibTrans" cxnId="{1BE85DD8-659E-430A-B77C-BC06D1AAC07F}">
      <dgm:prSet/>
      <dgm:spPr/>
      <dgm:t>
        <a:bodyPr/>
        <a:lstStyle/>
        <a:p>
          <a:endParaRPr lang="ru-RU"/>
        </a:p>
      </dgm:t>
    </dgm:pt>
    <dgm:pt modelId="{FABE027E-FD91-40BB-B4E7-4151B6993AB4}">
      <dgm:prSet custT="1"/>
      <dgm:spPr/>
      <dgm:t>
        <a:bodyPr/>
        <a:lstStyle/>
        <a:p>
          <a:pPr rtl="0"/>
          <a:r>
            <a:rPr lang="ru-RU" sz="2800" dirty="0" smtClean="0"/>
            <a:t>для обеспечения </a:t>
          </a:r>
          <a:r>
            <a:rPr lang="ru-RU" sz="2800" dirty="0" err="1" smtClean="0"/>
            <a:t>эпидблагополучия</a:t>
          </a:r>
          <a:r>
            <a:rPr lang="ru-RU" sz="2800" dirty="0" smtClean="0"/>
            <a:t> – 122 020</a:t>
          </a:r>
          <a:endParaRPr lang="ru-RU" sz="2800" dirty="0">
            <a:solidFill>
              <a:schemeClr val="accent6">
                <a:lumMod val="75000"/>
              </a:schemeClr>
            </a:solidFill>
          </a:endParaRPr>
        </a:p>
      </dgm:t>
    </dgm:pt>
    <dgm:pt modelId="{E9508C99-2219-4B04-BDEE-6EB16492387E}" type="sibTrans" cxnId="{629B84FA-5B3B-4BA6-BC52-7F5F6192BAE5}">
      <dgm:prSet/>
      <dgm:spPr/>
      <dgm:t>
        <a:bodyPr/>
        <a:lstStyle/>
        <a:p>
          <a:endParaRPr lang="ru-RU"/>
        </a:p>
      </dgm:t>
    </dgm:pt>
    <dgm:pt modelId="{33540F5E-B82D-4520-BA29-FDB4C26B07B9}" type="parTrans" cxnId="{629B84FA-5B3B-4BA6-BC52-7F5F6192BAE5}">
      <dgm:prSet/>
      <dgm:spPr/>
      <dgm:t>
        <a:bodyPr/>
        <a:lstStyle/>
        <a:p>
          <a:endParaRPr lang="ru-RU"/>
        </a:p>
      </dgm:t>
    </dgm:pt>
    <dgm:pt modelId="{CCC01143-994C-42ED-AEB1-342DFE96C232}">
      <dgm:prSet custT="1"/>
      <dgm:spPr/>
      <dgm:t>
        <a:bodyPr/>
        <a:lstStyle/>
        <a:p>
          <a:pPr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dirty="0" smtClean="0"/>
        </a:p>
        <a:p>
          <a:pPr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dirty="0" smtClean="0"/>
            <a:t>Охват вакцинацией против гриппа составил:</a:t>
          </a:r>
        </a:p>
        <a:p>
          <a:pPr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dirty="0">
            <a:solidFill>
              <a:schemeClr val="accent6">
                <a:lumMod val="75000"/>
              </a:schemeClr>
            </a:solidFill>
          </a:endParaRPr>
        </a:p>
      </dgm:t>
    </dgm:pt>
    <dgm:pt modelId="{A64DDDDF-6269-42EB-A140-FA790A0A0DE3}" type="parTrans" cxnId="{66719237-AFD6-4C9D-984E-A091B8620E21}">
      <dgm:prSet/>
      <dgm:spPr/>
      <dgm:t>
        <a:bodyPr/>
        <a:lstStyle/>
        <a:p>
          <a:endParaRPr lang="ru-RU"/>
        </a:p>
      </dgm:t>
    </dgm:pt>
    <dgm:pt modelId="{8AF257D2-B886-484B-A94D-57F810C64ED6}" type="sibTrans" cxnId="{66719237-AFD6-4C9D-984E-A091B8620E21}">
      <dgm:prSet/>
      <dgm:spPr/>
      <dgm:t>
        <a:bodyPr/>
        <a:lstStyle/>
        <a:p>
          <a:endParaRPr lang="ru-RU"/>
        </a:p>
      </dgm:t>
    </dgm:pt>
    <dgm:pt modelId="{CDD82767-BCF4-40BB-9178-21DF258B6F21}">
      <dgm:prSet custT="1"/>
      <dgm:spPr/>
      <dgm:t>
        <a:bodyPr/>
        <a:lstStyle/>
        <a:p>
          <a:pPr rtl="0"/>
          <a:r>
            <a:rPr lang="ru-RU" sz="3200" dirty="0" smtClean="0">
              <a:solidFill>
                <a:schemeClr val="tx1"/>
              </a:solidFill>
            </a:rPr>
            <a:t>среди взрослых – </a:t>
          </a:r>
          <a:r>
            <a:rPr lang="ru-RU" sz="3200" dirty="0" smtClean="0">
              <a:solidFill>
                <a:srgbClr val="C00000"/>
              </a:solidFill>
            </a:rPr>
            <a:t>32,9%</a:t>
          </a:r>
        </a:p>
      </dgm:t>
    </dgm:pt>
    <dgm:pt modelId="{BDD0764B-01F0-4EDC-B4C3-52735938C867}" type="parTrans" cxnId="{F1031A70-F40F-42A0-B299-10EDECC087C7}">
      <dgm:prSet/>
      <dgm:spPr/>
      <dgm:t>
        <a:bodyPr/>
        <a:lstStyle/>
        <a:p>
          <a:endParaRPr lang="ru-RU"/>
        </a:p>
      </dgm:t>
    </dgm:pt>
    <dgm:pt modelId="{352C7311-556C-45D2-9598-891EA821338D}" type="sibTrans" cxnId="{F1031A70-F40F-42A0-B299-10EDECC087C7}">
      <dgm:prSet/>
      <dgm:spPr/>
      <dgm:t>
        <a:bodyPr/>
        <a:lstStyle/>
        <a:p>
          <a:endParaRPr lang="ru-RU"/>
        </a:p>
      </dgm:t>
    </dgm:pt>
    <dgm:pt modelId="{95E426A4-B1D6-42B8-AEE4-C19671C96DF0}">
      <dgm:prSet custT="1"/>
      <dgm:spPr/>
      <dgm:t>
        <a:bodyPr/>
        <a:lstStyle/>
        <a:p>
          <a:pPr rtl="0"/>
          <a:r>
            <a:rPr lang="ru-RU" sz="3200" dirty="0" smtClean="0"/>
            <a:t>среди детей – </a:t>
          </a:r>
          <a:r>
            <a:rPr lang="ru-RU" sz="3200" dirty="0" smtClean="0">
              <a:solidFill>
                <a:srgbClr val="C00000"/>
              </a:solidFill>
            </a:rPr>
            <a:t>67,4% </a:t>
          </a:r>
        </a:p>
      </dgm:t>
    </dgm:pt>
    <dgm:pt modelId="{4AC4D295-652D-460E-9A69-B3BCC9201CDE}" type="sibTrans" cxnId="{1391F8AF-09A7-46A6-B85D-7BB5711806FE}">
      <dgm:prSet/>
      <dgm:spPr/>
      <dgm:t>
        <a:bodyPr/>
        <a:lstStyle/>
        <a:p>
          <a:endParaRPr lang="ru-RU"/>
        </a:p>
      </dgm:t>
    </dgm:pt>
    <dgm:pt modelId="{463D1821-C6FE-4F69-8062-5E5E299AC08D}" type="parTrans" cxnId="{1391F8AF-09A7-46A6-B85D-7BB5711806FE}">
      <dgm:prSet/>
      <dgm:spPr/>
      <dgm:t>
        <a:bodyPr/>
        <a:lstStyle/>
        <a:p>
          <a:endParaRPr lang="ru-RU"/>
        </a:p>
      </dgm:t>
    </dgm:pt>
    <dgm:pt modelId="{6B20B596-F991-48FA-8F72-E6D01F292C34}" type="pres">
      <dgm:prSet presAssocID="{FC52EBE7-5CD4-4AE2-A02A-0BBFC7E8E3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22698A-6BDD-45D1-B264-213A0E15A8B5}" type="pres">
      <dgm:prSet presAssocID="{187E6475-383D-44B8-9593-974569539611}" presName="parentText" presStyleLbl="node1" presStyleIdx="0" presStyleCnt="6" custFlipVert="0" custScaleY="115504" custLinFactY="-175178" custLinFactNeighborX="455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AE299-AC16-4040-928C-91DA2C70EEBC}" type="pres">
      <dgm:prSet presAssocID="{113EBFC3-C3FF-4AFE-9956-702AA80412C6}" presName="spacer" presStyleCnt="0"/>
      <dgm:spPr/>
    </dgm:pt>
    <dgm:pt modelId="{D70850B2-F0BC-4491-8005-37AFA23D918C}" type="pres">
      <dgm:prSet presAssocID="{875EB558-A416-48BD-B4C4-DFC73BE4CF9F}" presName="parentText" presStyleLbl="node1" presStyleIdx="1" presStyleCnt="6" custScaleX="110661" custScaleY="113397" custLinFactY="-134453" custLinFactNeighborX="-44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FE9D1-4DC5-4D40-8E0C-A3A6802604D0}" type="pres">
      <dgm:prSet presAssocID="{8177536C-09D1-46B0-9C00-0BD71094BE72}" presName="spacer" presStyleCnt="0"/>
      <dgm:spPr/>
    </dgm:pt>
    <dgm:pt modelId="{AAC21A02-83BF-44FB-B1E2-DA49FEE12CA3}" type="pres">
      <dgm:prSet presAssocID="{FABE027E-FD91-40BB-B4E7-4151B6993AB4}" presName="parentText" presStyleLbl="node1" presStyleIdx="2" presStyleCnt="6" custScaleX="101649" custScaleY="112950" custLinFactY="-98651" custLinFactNeighborX="-4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D9FEA-4F94-4EF3-A73C-37CA770A51CA}" type="pres">
      <dgm:prSet presAssocID="{E9508C99-2219-4B04-BDEE-6EB16492387E}" presName="spacer" presStyleCnt="0"/>
      <dgm:spPr/>
    </dgm:pt>
    <dgm:pt modelId="{B665571C-EB5C-4603-BC13-078D8E971CA5}" type="pres">
      <dgm:prSet presAssocID="{CCC01143-994C-42ED-AEB1-342DFE96C232}" presName="parentText" presStyleLbl="node1" presStyleIdx="3" presStyleCnt="6" custScaleX="100000" custScaleY="132238" custLinFactY="3524" custLinFactNeighborX="4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E8931-13D0-49F4-B134-FA267AA47259}" type="pres">
      <dgm:prSet presAssocID="{8AF257D2-B886-484B-A94D-57F810C64ED6}" presName="spacer" presStyleCnt="0"/>
      <dgm:spPr/>
    </dgm:pt>
    <dgm:pt modelId="{5704A0D2-87F8-4C40-BE51-2A13C2021DA1}" type="pres">
      <dgm:prSet presAssocID="{CDD82767-BCF4-40BB-9178-21DF258B6F21}" presName="parentText" presStyleLbl="node1" presStyleIdx="4" presStyleCnt="6" custLinFactY="92397" custLinFactNeighborX="45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09C28-8C8C-4444-92F2-244E6A7E217B}" type="pres">
      <dgm:prSet presAssocID="{352C7311-556C-45D2-9598-891EA821338D}" presName="spacer" presStyleCnt="0"/>
      <dgm:spPr/>
    </dgm:pt>
    <dgm:pt modelId="{F96423A0-0B23-4088-8113-C8C207DD3C88}" type="pres">
      <dgm:prSet presAssocID="{95E426A4-B1D6-42B8-AEE4-C19671C96DF0}" presName="parentText" presStyleLbl="node1" presStyleIdx="5" presStyleCnt="6" custLinFactY="146269" custLinFactNeighborX="-399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719237-AFD6-4C9D-984E-A091B8620E21}" srcId="{FC52EBE7-5CD4-4AE2-A02A-0BBFC7E8E311}" destId="{CCC01143-994C-42ED-AEB1-342DFE96C232}" srcOrd="3" destOrd="0" parTransId="{A64DDDDF-6269-42EB-A140-FA790A0A0DE3}" sibTransId="{8AF257D2-B886-484B-A94D-57F810C64ED6}"/>
    <dgm:cxn modelId="{C38638C7-7E7D-4902-9908-1351008B68B6}" type="presOf" srcId="{CCC01143-994C-42ED-AEB1-342DFE96C232}" destId="{B665571C-EB5C-4603-BC13-078D8E971CA5}" srcOrd="0" destOrd="0" presId="urn:microsoft.com/office/officeart/2005/8/layout/vList2"/>
    <dgm:cxn modelId="{85B8B307-7CF1-4FDE-AB0C-6648DB56581B}" type="presOf" srcId="{875EB558-A416-48BD-B4C4-DFC73BE4CF9F}" destId="{D70850B2-F0BC-4491-8005-37AFA23D918C}" srcOrd="0" destOrd="0" presId="urn:microsoft.com/office/officeart/2005/8/layout/vList2"/>
    <dgm:cxn modelId="{BB194ADC-8B27-4471-AD08-243C5889F855}" type="presOf" srcId="{187E6475-383D-44B8-9593-974569539611}" destId="{8922698A-6BDD-45D1-B264-213A0E15A8B5}" srcOrd="0" destOrd="0" presId="urn:microsoft.com/office/officeart/2005/8/layout/vList2"/>
    <dgm:cxn modelId="{1BE85DD8-659E-430A-B77C-BC06D1AAC07F}" srcId="{FC52EBE7-5CD4-4AE2-A02A-0BBFC7E8E311}" destId="{875EB558-A416-48BD-B4C4-DFC73BE4CF9F}" srcOrd="1" destOrd="0" parTransId="{D62FB0C1-7266-4724-99AA-0B7FC696512D}" sibTransId="{8177536C-09D1-46B0-9C00-0BD71094BE72}"/>
    <dgm:cxn modelId="{5566047C-8557-4EF9-A20A-F1795C99F9DF}" srcId="{FC52EBE7-5CD4-4AE2-A02A-0BBFC7E8E311}" destId="{187E6475-383D-44B8-9593-974569539611}" srcOrd="0" destOrd="0" parTransId="{8C7E9A47-BE3C-4083-9BAD-2115E541C944}" sibTransId="{113EBFC3-C3FF-4AFE-9956-702AA80412C6}"/>
    <dgm:cxn modelId="{1391F8AF-09A7-46A6-B85D-7BB5711806FE}" srcId="{FC52EBE7-5CD4-4AE2-A02A-0BBFC7E8E311}" destId="{95E426A4-B1D6-42B8-AEE4-C19671C96DF0}" srcOrd="5" destOrd="0" parTransId="{463D1821-C6FE-4F69-8062-5E5E299AC08D}" sibTransId="{4AC4D295-652D-460E-9A69-B3BCC9201CDE}"/>
    <dgm:cxn modelId="{F1031A70-F40F-42A0-B299-10EDECC087C7}" srcId="{FC52EBE7-5CD4-4AE2-A02A-0BBFC7E8E311}" destId="{CDD82767-BCF4-40BB-9178-21DF258B6F21}" srcOrd="4" destOrd="0" parTransId="{BDD0764B-01F0-4EDC-B4C3-52735938C867}" sibTransId="{352C7311-556C-45D2-9598-891EA821338D}"/>
    <dgm:cxn modelId="{8075B88F-7D4C-4FB6-9EDD-C152C041C870}" type="presOf" srcId="{95E426A4-B1D6-42B8-AEE4-C19671C96DF0}" destId="{F96423A0-0B23-4088-8113-C8C207DD3C88}" srcOrd="0" destOrd="0" presId="urn:microsoft.com/office/officeart/2005/8/layout/vList2"/>
    <dgm:cxn modelId="{629B84FA-5B3B-4BA6-BC52-7F5F6192BAE5}" srcId="{FC52EBE7-5CD4-4AE2-A02A-0BBFC7E8E311}" destId="{FABE027E-FD91-40BB-B4E7-4151B6993AB4}" srcOrd="2" destOrd="0" parTransId="{33540F5E-B82D-4520-BA29-FDB4C26B07B9}" sibTransId="{E9508C99-2219-4B04-BDEE-6EB16492387E}"/>
    <dgm:cxn modelId="{1E4EA11E-AC41-4CA0-A49E-9C6C09AF869C}" type="presOf" srcId="{CDD82767-BCF4-40BB-9178-21DF258B6F21}" destId="{5704A0D2-87F8-4C40-BE51-2A13C2021DA1}" srcOrd="0" destOrd="0" presId="urn:microsoft.com/office/officeart/2005/8/layout/vList2"/>
    <dgm:cxn modelId="{AE159969-B632-42C5-A07A-092735F0BD8D}" type="presOf" srcId="{FC52EBE7-5CD4-4AE2-A02A-0BBFC7E8E311}" destId="{6B20B596-F991-48FA-8F72-E6D01F292C34}" srcOrd="0" destOrd="0" presId="urn:microsoft.com/office/officeart/2005/8/layout/vList2"/>
    <dgm:cxn modelId="{CBE2981F-E3DF-485B-835A-983F4B060436}" type="presOf" srcId="{FABE027E-FD91-40BB-B4E7-4151B6993AB4}" destId="{AAC21A02-83BF-44FB-B1E2-DA49FEE12CA3}" srcOrd="0" destOrd="0" presId="urn:microsoft.com/office/officeart/2005/8/layout/vList2"/>
    <dgm:cxn modelId="{1DA40DF2-7E44-40D7-9C46-948A14637414}" type="presParOf" srcId="{6B20B596-F991-48FA-8F72-E6D01F292C34}" destId="{8922698A-6BDD-45D1-B264-213A0E15A8B5}" srcOrd="0" destOrd="0" presId="urn:microsoft.com/office/officeart/2005/8/layout/vList2"/>
    <dgm:cxn modelId="{CBBE8226-0ED4-4D99-A4EE-6E11D328C23B}" type="presParOf" srcId="{6B20B596-F991-48FA-8F72-E6D01F292C34}" destId="{3CEAE299-AC16-4040-928C-91DA2C70EEBC}" srcOrd="1" destOrd="0" presId="urn:microsoft.com/office/officeart/2005/8/layout/vList2"/>
    <dgm:cxn modelId="{A0EFFE15-B2B9-4BB0-849B-EF97D1B2FD45}" type="presParOf" srcId="{6B20B596-F991-48FA-8F72-E6D01F292C34}" destId="{D70850B2-F0BC-4491-8005-37AFA23D918C}" srcOrd="2" destOrd="0" presId="urn:microsoft.com/office/officeart/2005/8/layout/vList2"/>
    <dgm:cxn modelId="{BFE52392-B82D-4C3E-BD23-B7A275AFF7FD}" type="presParOf" srcId="{6B20B596-F991-48FA-8F72-E6D01F292C34}" destId="{F43FE9D1-4DC5-4D40-8E0C-A3A6802604D0}" srcOrd="3" destOrd="0" presId="urn:microsoft.com/office/officeart/2005/8/layout/vList2"/>
    <dgm:cxn modelId="{AABBC1EB-675A-4F35-8C52-5E1DE6D0C9D4}" type="presParOf" srcId="{6B20B596-F991-48FA-8F72-E6D01F292C34}" destId="{AAC21A02-83BF-44FB-B1E2-DA49FEE12CA3}" srcOrd="4" destOrd="0" presId="urn:microsoft.com/office/officeart/2005/8/layout/vList2"/>
    <dgm:cxn modelId="{EB1DEC34-653F-407E-9C65-632AB878EE66}" type="presParOf" srcId="{6B20B596-F991-48FA-8F72-E6D01F292C34}" destId="{5ACD9FEA-4F94-4EF3-A73C-37CA770A51CA}" srcOrd="5" destOrd="0" presId="urn:microsoft.com/office/officeart/2005/8/layout/vList2"/>
    <dgm:cxn modelId="{2C8BD36D-7EE3-4AD7-8C9F-DF807E4ADB58}" type="presParOf" srcId="{6B20B596-F991-48FA-8F72-E6D01F292C34}" destId="{B665571C-EB5C-4603-BC13-078D8E971CA5}" srcOrd="6" destOrd="0" presId="urn:microsoft.com/office/officeart/2005/8/layout/vList2"/>
    <dgm:cxn modelId="{01B1B4C1-4D46-4864-B76A-B89FD9E925C8}" type="presParOf" srcId="{6B20B596-F991-48FA-8F72-E6D01F292C34}" destId="{7F9E8931-13D0-49F4-B134-FA267AA47259}" srcOrd="7" destOrd="0" presId="urn:microsoft.com/office/officeart/2005/8/layout/vList2"/>
    <dgm:cxn modelId="{EF477469-9130-40E1-949B-DB3D4634675E}" type="presParOf" srcId="{6B20B596-F991-48FA-8F72-E6D01F292C34}" destId="{5704A0D2-87F8-4C40-BE51-2A13C2021DA1}" srcOrd="8" destOrd="0" presId="urn:microsoft.com/office/officeart/2005/8/layout/vList2"/>
    <dgm:cxn modelId="{D6356849-D55A-46B9-981A-84D233F11167}" type="presParOf" srcId="{6B20B596-F991-48FA-8F72-E6D01F292C34}" destId="{03309C28-8C8C-4444-92F2-244E6A7E217B}" srcOrd="9" destOrd="0" presId="urn:microsoft.com/office/officeart/2005/8/layout/vList2"/>
    <dgm:cxn modelId="{A33DE538-ED99-4761-9B00-689FA410EE41}" type="presParOf" srcId="{6B20B596-F991-48FA-8F72-E6D01F292C34}" destId="{F96423A0-0B23-4088-8113-C8C207DD3C8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092" cy="497841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275" y="0"/>
            <a:ext cx="2971092" cy="497841"/>
          </a:xfrm>
          <a:prstGeom prst="rect">
            <a:avLst/>
          </a:prstGeom>
        </p:spPr>
        <p:txBody>
          <a:bodyPr vert="horz" lIns="92583" tIns="46292" rIns="92583" bIns="46292" rtlCol="0"/>
          <a:lstStyle>
            <a:lvl1pPr algn="r">
              <a:defRPr sz="1200"/>
            </a:lvl1pPr>
          </a:lstStyle>
          <a:p>
            <a:fld id="{A530B4AE-1508-40C6-8153-59F7950900C1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83" tIns="46292" rIns="92583" bIns="462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637" y="4725513"/>
            <a:ext cx="5486727" cy="4475797"/>
          </a:xfrm>
          <a:prstGeom prst="rect">
            <a:avLst/>
          </a:prstGeom>
        </p:spPr>
        <p:txBody>
          <a:bodyPr vert="horz" lIns="92583" tIns="46292" rIns="92583" bIns="4629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844"/>
            <a:ext cx="2971092" cy="497841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275" y="9447844"/>
            <a:ext cx="2971092" cy="497841"/>
          </a:xfrm>
          <a:prstGeom prst="rect">
            <a:avLst/>
          </a:prstGeom>
        </p:spPr>
        <p:txBody>
          <a:bodyPr vert="horz" lIns="92583" tIns="46292" rIns="92583" bIns="46292" rtlCol="0" anchor="b"/>
          <a:lstStyle>
            <a:lvl1pPr algn="r">
              <a:defRPr sz="1200"/>
            </a:lvl1pPr>
          </a:lstStyle>
          <a:p>
            <a:fld id="{3BC506A3-F526-42D4-849B-9B87EB5382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8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93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12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51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67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95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615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211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59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40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89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886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54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107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3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33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81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709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083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506A3-F526-42D4-849B-9B87EB5382A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62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F9DEE-5943-4D7E-A8A4-FE662F50CC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329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rofilaktic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profilaktica.ru/public/childre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oleObject" Target="../embeddings/_____Microsoft_Excel_97-20033.xls"/><Relationship Id="rId4" Type="http://schemas.openxmlformats.org/officeDocument/2006/relationships/image" Target="../media/image2.jpeg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7567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659" y="-59328"/>
            <a:ext cx="7936789" cy="34163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</a:t>
            </a:r>
          </a:p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гриппом и ОРВИ </a:t>
            </a:r>
          </a:p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 Екатеринбурге </a:t>
            </a:r>
          </a:p>
          <a:p>
            <a:pPr algn="ctr"/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 зима 2016 года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6053" y="4797152"/>
            <a:ext cx="4442819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Главный врач городского центра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медицинской профилактики,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к.м.н., главный эпидемиолог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Управления здравоохранения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Харитонов А.Н.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venec_en\Downloads\90360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-19473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08" y="1412776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организационные и противоэпидемические мероприятия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распоряжением УЗ от 22.01.2016 года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46/46/35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к распоряжению управления здравоохранения от 19.01.2016г. №28/46/35 «Об организации противоэпидемических мероприятий в период подъема заболеваемости гриппом и ОРВИ»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81170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23.01.2016г. до особого распоряжения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продление работы отделений неотложной помощи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поликлинических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до 22-00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часов,  приём вызовов  от населения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21-00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часа;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 работы поликлиник на преимущественное обслуживание пациентов на дому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бригад неотложной помощи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23.01.2016г. и до особого распоряжения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отменены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дни, а также дни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детских поликлиниках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 вакцинация.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посещения беременными женских консультаций, телефонный мониторинг состояния беременных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Lenin\Picture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-62058"/>
            <a:ext cx="1262050" cy="6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47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venec_en\Downloads\90360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-19473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08" y="150763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организационные и противоэпидемические мероприятия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распоряжением УЗ от 22.01.2016 года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46/46/35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к распоряжению управления здравоохранения от 19.01.2016г. №28/46/35 «Об организации противоэпидемических мероприятий в период подъема заболеваемости гриппом и ОРВИ»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80928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Строгое ограничение посещений пациентов (только при необходимости ухода)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Разворачивание дополнительных коек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22.01.2016 – создание мобильной консультативной бригады, работающей в ежедневном режиме, для консультации всех тяжелых больных ЛПУ города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Ежедневный мониторинг лекарственного обеспечения, средств защиты, аппаратов ИВЛ и пр.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Ежедневный мониторинг числа коек, тяжелых больных, всех беременных</a:t>
            </a:r>
          </a:p>
        </p:txBody>
      </p:sp>
      <p:pic>
        <p:nvPicPr>
          <p:cNvPr id="5" name="Picture 3" descr="C:\Users\Lenin\Picture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-62058"/>
            <a:ext cx="1262050" cy="6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venec_en\Downloads\90360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-19473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08" y="1435624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организационные и противоэпидемические мероприятия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распоряжением УЗ от 22.01.2016 года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46/46/35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к распоряжению управления здравоохранения от 19.01.2016г. №28/46/35 «Об организации противоэпидемических мероприятий в период подъема заболеваемости гриппом и ОРВИ»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3040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Разворачивание дополнительных консультативных постов для мониторинга состояния пациентов при ожидании времени обслуживания вызова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Круглосуточное дежурство руководителей СМП (главный врач, заместители)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пиковое время числа вызовов вывод на линию дополнительных бригад сверх нормативно развернутых (25.01.2016 достигнут уровень максимальной обращаемости на СМП за весь период регистрации данного показателя - 2890)</a:t>
            </a:r>
          </a:p>
        </p:txBody>
      </p:sp>
      <p:pic>
        <p:nvPicPr>
          <p:cNvPr id="5" name="Picture 3" descr="C:\Users\Lenin\Picture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-62058"/>
            <a:ext cx="1262050" cy="6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1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venec_en\Downloads\90360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-19473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Управления здравоохранения Администрации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Екатеринбурга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44216"/>
            <a:ext cx="8579296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Санитарно-противоэпидемическая комиссия решила направить в адрес главы Администрации г. Екатеринбурга предложение об издании Постановления по введению ограничительных мероприятий (карантина) по ОРВИ и гриппу на территории МО «город Екатеринбург» в связи с тем, что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заболеваемость растет высокими темпами, отмечается тяжестью течения: в 70% в структуре госпитализированных составляют взрослые с тяжелым течением заболевания;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структуре заболевших 67 % детского населения,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23 % дети школьного возраста, которые в виду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переносят заболевание в легкой форме и являются источником заболевания для других категорий граждан.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санитарно-противоэпидемическая комиссия считает необходимым временно приостановить учебный процесс в школах города Екатеринбурга.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Lenin\Picture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-62058"/>
            <a:ext cx="1262050" cy="6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53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evenec_en\Downloads\90360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-19473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Постановление Главы Администрации города Екатеринбурга №135 от 27.01.2016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 введении ограничительных мероприятий (карантина) по гриппу и острым вирусным инфекциям на территории муниципального образования «город Екатеринбург»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068960"/>
            <a:ext cx="72024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Обратить внимание: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 введения – с 28.01.2016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Карантин – это не каникулы!!!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Рекомендации для ДОУ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Простейшие рекомендации по режимным моментам для населения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Разъяснительная работа с населением по действиям при появлении заболевания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Lenin\Picture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-62058"/>
            <a:ext cx="1262050" cy="6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venec_en\Downloads\90360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-19473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enin\Picture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-62058"/>
            <a:ext cx="1262050" cy="6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67138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Рекомендуемый охват населения профилактическими прививками против гриппа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076213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Согласно Постановления Главного государственного</a:t>
            </a:r>
          </a:p>
          <a:p>
            <a:pPr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санитарного врача по Свердловской области от 14.08.2015 </a:t>
            </a:r>
          </a:p>
          <a:p>
            <a:pPr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№ 05-24/1 «О проведении профилактических прививок</a:t>
            </a:r>
          </a:p>
          <a:p>
            <a:pPr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против гриппа в Свердловской области в эпидемический</a:t>
            </a:r>
          </a:p>
          <a:p>
            <a:pPr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сезон 2015/16 года» охват профилактическими прививками</a:t>
            </a:r>
          </a:p>
          <a:p>
            <a:pPr>
              <a:buFontTx/>
              <a:buNone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против гриппа должен составлять среди детей: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Учащихся 1-11-х классов -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 90%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Детей ДОУ (старше 3-х лет) -90%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Детей ДОУ (младше 3-х лет) -75%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Детей  с 6 мес. до 3-х лет (неорганизованные) – 75%</a:t>
            </a:r>
          </a:p>
        </p:txBody>
      </p:sp>
    </p:spTree>
    <p:extLst>
      <p:ext uri="{BB962C8B-B14F-4D97-AF65-F5344CB8AC3E}">
        <p14:creationId xmlns:p14="http://schemas.microsoft.com/office/powerpoint/2010/main" val="16201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venec_en\Downloads\90360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88" y="-24644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enin\Picture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-62058"/>
            <a:ext cx="1262050" cy="6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4204" y="253148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вакцинации против гриппа населения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Екатеринбурга в эпидемический сезон 2015/2016годы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03172232"/>
              </p:ext>
            </p:extLst>
          </p:nvPr>
        </p:nvGraphicFramePr>
        <p:xfrm>
          <a:off x="215706" y="1499388"/>
          <a:ext cx="8856984" cy="531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369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venec_en\Downloads\90360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-19473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enin\Picture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-62058"/>
            <a:ext cx="1262050" cy="6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521094"/>
            <a:ext cx="86647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Зависимость заболеваемости гриппом и охвата прививками в разных возрастных группах сезон 2015-16гг.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(на 100 тыс. нас.)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774009"/>
              </p:ext>
            </p:extLst>
          </p:nvPr>
        </p:nvGraphicFramePr>
        <p:xfrm>
          <a:off x="115168" y="1600193"/>
          <a:ext cx="8633296" cy="364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5168" y="5369766"/>
            <a:ext cx="8880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Уровень заболеваемости гриппом находится в обратной зависимости от </a:t>
            </a:r>
            <a:r>
              <a:rPr lang="ru-RU" altLang="ru-RU" sz="16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привитости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высокая заболеваемость гриппом в возрасте до 2-х лет при низком охвате прививками , а  в возрасте 7-17лет  - низкая заболеваемость при высоком охвате прививками.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Среди заболевших гриппом привитых 14 чел. (3,7%) , в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12 детей и 2  взрослых. Заболеваемость гриппом среди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непривитых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выше в 26 раз!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5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evenec_en\Downloads\90360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30" y="0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500" y="332517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тяжелых больных гриппом в реанимационных отделениях ЛПУ г. Екатеринбурга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190" y="5693821"/>
            <a:ext cx="8229600" cy="904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больные, находящиеся на стационарном лечении с диагнозом «грипп», в </a:t>
            </a:r>
            <a:r>
              <a:rPr lang="ru-RU" sz="1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тяжелым течением заболевания, не привиты против гриппа!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Летальность </a:t>
            </a:r>
          </a:p>
          <a:p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31416"/>
              </p:ext>
            </p:extLst>
          </p:nvPr>
        </p:nvGraphicFramePr>
        <p:xfrm>
          <a:off x="409500" y="1673744"/>
          <a:ext cx="8482980" cy="379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0745"/>
                <a:gridCol w="2120745"/>
                <a:gridCol w="2120745"/>
                <a:gridCol w="2120745"/>
              </a:tblGrid>
              <a:tr h="47525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Взрослые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неделя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18.01-24.01.2016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неделя</a:t>
                      </a:r>
                      <a:b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25.01-31.01.2016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372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неделя</a:t>
                      </a:r>
                      <a:b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01.02-07.02.2016</a:t>
                      </a:r>
                      <a:b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неделя</a:t>
                      </a:r>
                      <a:b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08.02-14.02.2016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неделя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15.02-21.02.2016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25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 неделя</a:t>
                      </a:r>
                      <a:b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22.02-28.02.2016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 descr="C:\Users\Lenin\Picture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-62058"/>
            <a:ext cx="1262050" cy="6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evenec_en\Downloads\90360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-19473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Летальные случаи с лабораторно подтвержденным гриппом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(H1N1)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swin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Содержимое 7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387725"/>
          </a:xfrm>
        </p:spPr>
        <p:txBody>
          <a:bodyPr/>
          <a:lstStyle/>
          <a:p>
            <a:pPr>
              <a:buFontTx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379538"/>
            <a:ext cx="7848600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6 человек,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3 детей и 3 взрослых.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Больной Г.  возраст 7 месяцев, не привит. </a:t>
            </a:r>
          </a:p>
          <a:p>
            <a:pPr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Диагноз: множественные врожденные пороки развития.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Больной А. возраст 13 лет, не привит.  Диагноз: синдром Дауна.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Больная Г. возраст 9 лет, не привита. Диагноз: ДЦП. </a:t>
            </a:r>
          </a:p>
          <a:p>
            <a:pPr>
              <a:defRPr/>
            </a:pP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Взрослые: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Больной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П. 62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лет, не привит. Диагноз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: ИБС, сахарный диабет, ожирение.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Больная Д. 68 лет, не привита. Уход за больным внуком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 Позднее обращение.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Больная К. 24 года, не привита. Позднее обращение.</a:t>
            </a:r>
          </a:p>
          <a:p>
            <a:pPr>
              <a:defRPr/>
            </a:pPr>
            <a:r>
              <a:rPr lang="ru-RU" sz="2000" dirty="0"/>
              <a:t>	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Вирус гриппа А /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H1N1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обнаружен у 16 взрослых, умерших по другой причине, но подлежащих обязательной вакцинации как группа риска по хроническому заболеванию.</a:t>
            </a:r>
          </a:p>
        </p:txBody>
      </p:sp>
    </p:spTree>
    <p:extLst>
      <p:ext uri="{BB962C8B-B14F-4D97-AF65-F5344CB8AC3E}">
        <p14:creationId xmlns:p14="http://schemas.microsoft.com/office/powerpoint/2010/main" val="39640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Заболеваемость гриппом и ОРЗ среди жителей г. Екатеринбурга за 2002-2015 гг. </a:t>
            </a:r>
            <a:b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(показатель на 10 тыс.)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569153"/>
              </p:ext>
            </p:extLst>
          </p:nvPr>
        </p:nvGraphicFramePr>
        <p:xfrm>
          <a:off x="136525" y="1484784"/>
          <a:ext cx="8956675" cy="391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81000" y="5638800"/>
            <a:ext cx="8458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Times New Roman" pitchFamily="18" charset="0"/>
                <a:cs typeface="Times New Roman" pitchFamily="18" charset="0"/>
              </a:rPr>
              <a:t>С 2009 года заболеваемость гриппом и ОРЗ в целом по городу находится на стабильно высоком  уровне, в основном за счет детского населения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В 2015 году зарегистрировано 368 910 случаев заболеваний ОРЗ и гриппом, в том числе среди детей 273 904 случая.</a:t>
            </a:r>
            <a:endParaRPr lang="ru-RU" alt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3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882616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Здоровый учитель-здоровый ученик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2661083" y="1784332"/>
            <a:ext cx="3766647" cy="3818660"/>
            <a:chOff x="4163367" y="1693560"/>
            <a:chExt cx="3865265" cy="3998994"/>
          </a:xfrm>
        </p:grpSpPr>
        <p:sp>
          <p:nvSpPr>
            <p:cNvPr id="10" name="Полилиния 9"/>
            <p:cNvSpPr/>
            <p:nvPr/>
          </p:nvSpPr>
          <p:spPr>
            <a:xfrm>
              <a:off x="5526590" y="1693560"/>
              <a:ext cx="1073125" cy="1073125"/>
            </a:xfrm>
            <a:custGeom>
              <a:avLst/>
              <a:gdLst>
                <a:gd name="connsiteX0" fmla="*/ 0 w 1073125"/>
                <a:gd name="connsiteY0" fmla="*/ 536563 h 1073125"/>
                <a:gd name="connsiteX1" fmla="*/ 536563 w 1073125"/>
                <a:gd name="connsiteY1" fmla="*/ 0 h 1073125"/>
                <a:gd name="connsiteX2" fmla="*/ 1073126 w 1073125"/>
                <a:gd name="connsiteY2" fmla="*/ 536563 h 1073125"/>
                <a:gd name="connsiteX3" fmla="*/ 536563 w 1073125"/>
                <a:gd name="connsiteY3" fmla="*/ 1073126 h 1073125"/>
                <a:gd name="connsiteX4" fmla="*/ 0 w 1073125"/>
                <a:gd name="connsiteY4" fmla="*/ 536563 h 107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125" h="1073125">
                  <a:moveTo>
                    <a:pt x="0" y="536563"/>
                  </a:moveTo>
                  <a:cubicBezTo>
                    <a:pt x="0" y="240227"/>
                    <a:pt x="240227" y="0"/>
                    <a:pt x="536563" y="0"/>
                  </a:cubicBezTo>
                  <a:cubicBezTo>
                    <a:pt x="832899" y="0"/>
                    <a:pt x="1073126" y="240227"/>
                    <a:pt x="1073126" y="536563"/>
                  </a:cubicBezTo>
                  <a:cubicBezTo>
                    <a:pt x="1073126" y="832899"/>
                    <a:pt x="832899" y="1073126"/>
                    <a:pt x="536563" y="1073126"/>
                  </a:cubicBezTo>
                  <a:cubicBezTo>
                    <a:pt x="240227" y="1073126"/>
                    <a:pt x="0" y="832899"/>
                    <a:pt x="0" y="536563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535" tIns="124535" rIns="124535" bIns="12453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err="1"/>
                <a:t>гцмп</a:t>
              </a:r>
              <a:endParaRPr lang="ru-RU" b="1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955507" y="3223358"/>
              <a:ext cx="1073125" cy="1073125"/>
            </a:xfrm>
            <a:custGeom>
              <a:avLst/>
              <a:gdLst>
                <a:gd name="connsiteX0" fmla="*/ 0 w 1073125"/>
                <a:gd name="connsiteY0" fmla="*/ 536563 h 1073125"/>
                <a:gd name="connsiteX1" fmla="*/ 536563 w 1073125"/>
                <a:gd name="connsiteY1" fmla="*/ 0 h 1073125"/>
                <a:gd name="connsiteX2" fmla="*/ 1073126 w 1073125"/>
                <a:gd name="connsiteY2" fmla="*/ 536563 h 1073125"/>
                <a:gd name="connsiteX3" fmla="*/ 536563 w 1073125"/>
                <a:gd name="connsiteY3" fmla="*/ 1073126 h 1073125"/>
                <a:gd name="connsiteX4" fmla="*/ 0 w 1073125"/>
                <a:gd name="connsiteY4" fmla="*/ 536563 h 107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125" h="1073125">
                  <a:moveTo>
                    <a:pt x="0" y="536563"/>
                  </a:moveTo>
                  <a:cubicBezTo>
                    <a:pt x="0" y="240227"/>
                    <a:pt x="240227" y="0"/>
                    <a:pt x="536563" y="0"/>
                  </a:cubicBezTo>
                  <a:cubicBezTo>
                    <a:pt x="832899" y="0"/>
                    <a:pt x="1073126" y="240227"/>
                    <a:pt x="1073126" y="536563"/>
                  </a:cubicBezTo>
                  <a:cubicBezTo>
                    <a:pt x="1073126" y="832899"/>
                    <a:pt x="832899" y="1073126"/>
                    <a:pt x="536563" y="1073126"/>
                  </a:cubicBezTo>
                  <a:cubicBezTo>
                    <a:pt x="240227" y="1073126"/>
                    <a:pt x="0" y="832899"/>
                    <a:pt x="0" y="536563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535" tIns="124535" rIns="124535" bIns="12453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dirty="0">
                  <a:solidFill>
                    <a:schemeClr val="bg1"/>
                  </a:solidFill>
                </a:rPr>
                <a:t>родитель</a:t>
              </a: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559437" y="4619429"/>
              <a:ext cx="1073125" cy="1073125"/>
            </a:xfrm>
            <a:custGeom>
              <a:avLst/>
              <a:gdLst>
                <a:gd name="connsiteX0" fmla="*/ 0 w 1073125"/>
                <a:gd name="connsiteY0" fmla="*/ 536563 h 1073125"/>
                <a:gd name="connsiteX1" fmla="*/ 536563 w 1073125"/>
                <a:gd name="connsiteY1" fmla="*/ 0 h 1073125"/>
                <a:gd name="connsiteX2" fmla="*/ 1073126 w 1073125"/>
                <a:gd name="connsiteY2" fmla="*/ 536563 h 1073125"/>
                <a:gd name="connsiteX3" fmla="*/ 536563 w 1073125"/>
                <a:gd name="connsiteY3" fmla="*/ 1073126 h 1073125"/>
                <a:gd name="connsiteX4" fmla="*/ 0 w 1073125"/>
                <a:gd name="connsiteY4" fmla="*/ 536563 h 107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125" h="1073125">
                  <a:moveTo>
                    <a:pt x="0" y="536563"/>
                  </a:moveTo>
                  <a:cubicBezTo>
                    <a:pt x="0" y="240227"/>
                    <a:pt x="240227" y="0"/>
                    <a:pt x="536563" y="0"/>
                  </a:cubicBezTo>
                  <a:cubicBezTo>
                    <a:pt x="832899" y="0"/>
                    <a:pt x="1073126" y="240227"/>
                    <a:pt x="1073126" y="536563"/>
                  </a:cubicBezTo>
                  <a:cubicBezTo>
                    <a:pt x="1073126" y="832899"/>
                    <a:pt x="832899" y="1073126"/>
                    <a:pt x="536563" y="1073126"/>
                  </a:cubicBezTo>
                  <a:cubicBezTo>
                    <a:pt x="240227" y="1073126"/>
                    <a:pt x="0" y="832899"/>
                    <a:pt x="0" y="536563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535" tIns="124535" rIns="124535" bIns="12453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dirty="0"/>
                <a:t>ученик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163367" y="3223358"/>
              <a:ext cx="1073125" cy="1073125"/>
            </a:xfrm>
            <a:custGeom>
              <a:avLst/>
              <a:gdLst>
                <a:gd name="connsiteX0" fmla="*/ 0 w 1073125"/>
                <a:gd name="connsiteY0" fmla="*/ 536563 h 1073125"/>
                <a:gd name="connsiteX1" fmla="*/ 536563 w 1073125"/>
                <a:gd name="connsiteY1" fmla="*/ 0 h 1073125"/>
                <a:gd name="connsiteX2" fmla="*/ 1073126 w 1073125"/>
                <a:gd name="connsiteY2" fmla="*/ 536563 h 1073125"/>
                <a:gd name="connsiteX3" fmla="*/ 536563 w 1073125"/>
                <a:gd name="connsiteY3" fmla="*/ 1073126 h 1073125"/>
                <a:gd name="connsiteX4" fmla="*/ 0 w 1073125"/>
                <a:gd name="connsiteY4" fmla="*/ 536563 h 107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3125" h="1073125">
                  <a:moveTo>
                    <a:pt x="0" y="536563"/>
                  </a:moveTo>
                  <a:cubicBezTo>
                    <a:pt x="0" y="240227"/>
                    <a:pt x="240227" y="0"/>
                    <a:pt x="536563" y="0"/>
                  </a:cubicBezTo>
                  <a:cubicBezTo>
                    <a:pt x="832899" y="0"/>
                    <a:pt x="1073126" y="240227"/>
                    <a:pt x="1073126" y="536563"/>
                  </a:cubicBezTo>
                  <a:cubicBezTo>
                    <a:pt x="1073126" y="832899"/>
                    <a:pt x="832899" y="1073126"/>
                    <a:pt x="536563" y="1073126"/>
                  </a:cubicBezTo>
                  <a:cubicBezTo>
                    <a:pt x="240227" y="1073126"/>
                    <a:pt x="0" y="832899"/>
                    <a:pt x="0" y="536563"/>
                  </a:cubicBez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4535" tIns="124535" rIns="124535" bIns="124535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b="1" dirty="0"/>
                <a:t>учитель</a:t>
              </a:r>
            </a:p>
          </p:txBody>
        </p:sp>
      </p:grpSp>
      <p:sp>
        <p:nvSpPr>
          <p:cNvPr id="21" name="Стрелка вниз 20"/>
          <p:cNvSpPr/>
          <p:nvPr/>
        </p:nvSpPr>
        <p:spPr>
          <a:xfrm rot="19367768">
            <a:off x="5207274" y="2565883"/>
            <a:ext cx="363474" cy="70918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2" name="Стрелка вниз 21"/>
          <p:cNvSpPr/>
          <p:nvPr/>
        </p:nvSpPr>
        <p:spPr>
          <a:xfrm rot="2364968">
            <a:off x="3454132" y="2542684"/>
            <a:ext cx="363474" cy="70918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3" name="Стрелка вниз 22"/>
          <p:cNvSpPr/>
          <p:nvPr/>
        </p:nvSpPr>
        <p:spPr>
          <a:xfrm rot="2269320">
            <a:off x="5100167" y="4078456"/>
            <a:ext cx="363474" cy="70918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4" name="Стрелка вниз 23"/>
          <p:cNvSpPr/>
          <p:nvPr/>
        </p:nvSpPr>
        <p:spPr>
          <a:xfrm rot="19367768">
            <a:off x="3570254" y="4171917"/>
            <a:ext cx="363474" cy="70918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5" name="Стрелка вниз 24"/>
          <p:cNvSpPr/>
          <p:nvPr/>
        </p:nvSpPr>
        <p:spPr>
          <a:xfrm>
            <a:off x="4362669" y="2920474"/>
            <a:ext cx="363474" cy="1546378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Стрелка вниз 25"/>
          <p:cNvSpPr/>
          <p:nvPr/>
        </p:nvSpPr>
        <p:spPr>
          <a:xfrm rot="5400000">
            <a:off x="4409451" y="2891973"/>
            <a:ext cx="283963" cy="157035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2124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095" y="857251"/>
            <a:ext cx="7886700" cy="994172"/>
          </a:xfrm>
        </p:spPr>
        <p:txBody>
          <a:bodyPr/>
          <a:lstStyle/>
          <a:p>
            <a:r>
              <a:rPr lang="ru-RU" dirty="0" smtClean="0"/>
              <a:t>Для учителей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232" y="1636568"/>
            <a:ext cx="5839691" cy="4223905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Обучение учителей биологии вопросам профилактики ВИЧ-инфекции в ГБУЗ СО «Свердловский областной центр по профилактике и борьбе со СПИД и инфекционными заболеваниями»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Измерение АД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Информирование по вопросам профилактики онкологических заболеваний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Видеоролики, печатная продукция. (по профилактике онкологических заболеваний</a:t>
            </a:r>
            <a:r>
              <a:rPr lang="en-US" dirty="0" smtClean="0"/>
              <a:t> </a:t>
            </a:r>
            <a:r>
              <a:rPr lang="ru-RU" dirty="0" smtClean="0"/>
              <a:t>и факторов риска развити</a:t>
            </a:r>
            <a:r>
              <a:rPr lang="ru-RU" dirty="0"/>
              <a:t>я</a:t>
            </a:r>
            <a:r>
              <a:rPr lang="ru-RU" dirty="0" smtClean="0"/>
              <a:t> ССЗ)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Информационный ресурс сайта </a:t>
            </a:r>
            <a:r>
              <a:rPr lang="en-US" dirty="0" smtClean="0"/>
              <a:t>www.profilaktica.ru</a:t>
            </a:r>
            <a:endParaRPr lang="ru-RU" dirty="0" smtClean="0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694" y="4210858"/>
            <a:ext cx="2270414" cy="170623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190" y="3154154"/>
            <a:ext cx="500086" cy="1155542"/>
          </a:xfrm>
          <a:prstGeom prst="rect">
            <a:avLst/>
          </a:prstGeom>
          <a:noFill/>
          <a:ln w="63500">
            <a:solidFill>
              <a:schemeClr val="bg1"/>
            </a:solidFill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843" y="3033805"/>
            <a:ext cx="1954373" cy="1386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919" y="1426409"/>
            <a:ext cx="1988339" cy="159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43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Видеоролики, печатная продукция. (по профилактике онкологических заболеваний, факторов риска развития ССЗ</a:t>
            </a:r>
            <a:r>
              <a:rPr lang="en-US" dirty="0" smtClean="0"/>
              <a:t>)</a:t>
            </a:r>
          </a:p>
          <a:p>
            <a:r>
              <a:rPr lang="ru-RU" dirty="0" smtClean="0"/>
              <a:t>Информационный ресурс сайта </a:t>
            </a:r>
            <a:r>
              <a:rPr lang="ru-RU" dirty="0" smtClean="0">
                <a:hlinkClick r:id="rId2"/>
              </a:rPr>
              <a:t>www.profilaktica.ru</a:t>
            </a:r>
            <a:r>
              <a:rPr lang="ru-RU" dirty="0" smtClean="0"/>
              <a:t> (по профилактике зависимостей, вакцинопрофилактике, пропаганде ЗОЖ , правильного питания, физической активности)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867" t="4277"/>
          <a:stretch/>
        </p:blipFill>
        <p:spPr>
          <a:xfrm>
            <a:off x="376970" y="4225112"/>
            <a:ext cx="2532703" cy="13487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1847" t="6616" r="10986"/>
          <a:stretch/>
        </p:blipFill>
        <p:spPr>
          <a:xfrm>
            <a:off x="5301129" y="4145504"/>
            <a:ext cx="2674848" cy="1688176"/>
          </a:xfrm>
          <a:prstGeom prst="rect">
            <a:avLst/>
          </a:prstGeom>
        </p:spPr>
      </p:pic>
      <p:pic>
        <p:nvPicPr>
          <p:cNvPr id="8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53" y="3813248"/>
            <a:ext cx="1153937" cy="163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911" y="4384917"/>
            <a:ext cx="2097248" cy="149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34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57251"/>
            <a:ext cx="7886700" cy="994172"/>
          </a:xfrm>
        </p:spPr>
        <p:txBody>
          <a:bodyPr/>
          <a:lstStyle/>
          <a:p>
            <a:r>
              <a:rPr lang="ru-RU" dirty="0" smtClean="0"/>
              <a:t>Для учеников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353" y="1722294"/>
            <a:ext cx="5878657" cy="427845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Интерактивные занятия в летний период в Музее гигиены (запись групп по телефонам: 295-19-23; 8-922-61-22-997 ; Картавенко Татьяна Валерьевна)</a:t>
            </a:r>
          </a:p>
          <a:p>
            <a:r>
              <a:rPr lang="ru-RU" dirty="0" smtClean="0"/>
              <a:t>Интерактивные занятия в течении  2016-2017 учебного года по вопросам профилактики зависимостей ( Предварительная запись по телефону: 295-14-90; Ткач Анна Владимировна) </a:t>
            </a:r>
          </a:p>
          <a:p>
            <a:r>
              <a:rPr lang="ru-RU" dirty="0" smtClean="0"/>
              <a:t>Реализация образовательной программы «Разговор о правильном питании»</a:t>
            </a:r>
          </a:p>
          <a:p>
            <a:r>
              <a:rPr lang="ru-RU" dirty="0" smtClean="0"/>
              <a:t>Зарядка со звездой </a:t>
            </a:r>
            <a:r>
              <a:rPr lang="en-US" dirty="0">
                <a:hlinkClick r:id="rId2"/>
              </a:rPr>
              <a:t>http://www.profilaktica.ru/public/children/</a:t>
            </a:r>
            <a:r>
              <a:rPr lang="en-US" dirty="0"/>
              <a:t> </a:t>
            </a:r>
            <a:endParaRPr lang="ru-RU" dirty="0" smtClean="0"/>
          </a:p>
          <a:p>
            <a:r>
              <a:rPr lang="ru-RU" dirty="0" smtClean="0"/>
              <a:t>Печатная продукция </a:t>
            </a:r>
          </a:p>
          <a:p>
            <a:endParaRPr lang="ru-RU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13" y="3081870"/>
            <a:ext cx="2283341" cy="1280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92" y="4616674"/>
            <a:ext cx="1828800" cy="129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880" y="1444124"/>
            <a:ext cx="1984112" cy="132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21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evenec_en\Downloads\90360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-19473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27984" y="2709218"/>
            <a:ext cx="4786435" cy="14398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500" b="1" dirty="0" smtClean="0">
                <a:solidFill>
                  <a:srgbClr val="FF0000"/>
                </a:solidFill>
              </a:rPr>
              <a:t>Будьте</a:t>
            </a:r>
            <a:br>
              <a:rPr lang="ru-RU" sz="5500" b="1" dirty="0" smtClean="0">
                <a:solidFill>
                  <a:srgbClr val="FF0000"/>
                </a:solidFill>
              </a:rPr>
            </a:br>
            <a:r>
              <a:rPr lang="ru-RU" sz="5500" b="1" dirty="0" smtClean="0">
                <a:solidFill>
                  <a:srgbClr val="FF0000"/>
                </a:solidFill>
              </a:rPr>
              <a:t>здоровы!</a:t>
            </a:r>
            <a:br>
              <a:rPr lang="ru-RU" sz="5500" b="1" dirty="0" smtClean="0">
                <a:solidFill>
                  <a:srgbClr val="FF0000"/>
                </a:solidFill>
              </a:rPr>
            </a:br>
            <a:r>
              <a:rPr lang="ru-RU" sz="55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55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b="1" dirty="0" smtClean="0"/>
              <a:t>Делайте сезонные прививки против гриппа и тогда нам </a:t>
            </a:r>
            <a:br>
              <a:rPr lang="ru-RU" sz="3600" b="1" dirty="0" smtClean="0"/>
            </a:br>
            <a:r>
              <a:rPr lang="ru-RU" sz="3600" b="1" dirty="0" smtClean="0"/>
              <a:t>не придется вводить карантинные мероприятия в городе Екатеринбурге! 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4464496" cy="673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51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venec_en\Downloads\90360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-19473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enin\Picture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-62058"/>
            <a:ext cx="1262050" cy="6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7118" y="5486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Заболеваемость гриппом и ОРЗ среди жителей г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. Екатеринбурга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по неделям в сезон 2015-2016 гг. </a:t>
            </a:r>
            <a:br>
              <a:rPr lang="ru-RU" alt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(показатель на 10 тыс.)</a:t>
            </a:r>
            <a:endParaRPr lang="ru-RU" sz="2000" dirty="0"/>
          </a:p>
        </p:txBody>
      </p:sp>
      <p:graphicFrame>
        <p:nvGraphicFramePr>
          <p:cNvPr id="5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15260"/>
              </p:ext>
            </p:extLst>
          </p:nvPr>
        </p:nvGraphicFramePr>
        <p:xfrm>
          <a:off x="487118" y="1723138"/>
          <a:ext cx="8366125" cy="3965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7232" y="5770325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Эпидемический подъем заболеваемости гриппом и ОРВИ с превышением </a:t>
            </a:r>
          </a:p>
          <a:p>
            <a:pPr>
              <a:spcBef>
                <a:spcPct val="0"/>
              </a:spcBef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пороговых величин  отмечается с третьей по седьмую неделю 2016 года</a:t>
            </a:r>
          </a:p>
        </p:txBody>
      </p:sp>
    </p:spTree>
    <p:extLst>
      <p:ext uri="{BB962C8B-B14F-4D97-AF65-F5344CB8AC3E}">
        <p14:creationId xmlns:p14="http://schemas.microsoft.com/office/powerpoint/2010/main" val="34116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evenec_en\Downloads\90360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-19473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заболеваемости ОРВИ и гриппом за 6 недель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026946"/>
              </p:ext>
            </p:extLst>
          </p:nvPr>
        </p:nvGraphicFramePr>
        <p:xfrm>
          <a:off x="348885" y="1547199"/>
          <a:ext cx="8697144" cy="4741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297"/>
                <a:gridCol w="1791074"/>
                <a:gridCol w="1507439"/>
                <a:gridCol w="2131435"/>
                <a:gridCol w="1718899"/>
              </a:tblGrid>
              <a:tr h="79208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Недели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6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Прирост в % относительно предыдущей недели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обслуженных вызовов МБУ «СМП»</a:t>
                      </a:r>
                      <a:endParaRPr lang="ru-RU" sz="14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8938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неделя </a:t>
                      </a:r>
                    </a:p>
                    <a:p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04.01.-10.01.2016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3984</a:t>
                      </a: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5537</a:t>
                      </a: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выше  на 39 %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889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49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неделя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11.01-17.01.2016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7603</a:t>
                      </a: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10110</a:t>
                      </a: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выше на 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20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неделя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18.01-24.01.2016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8749</a:t>
                      </a: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16176</a:t>
                      </a: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ыше на 70%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5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неделя</a:t>
                      </a:r>
                      <a:b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25.01-31.01.2016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12099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24684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выше на 104%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2244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51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неделя</a:t>
                      </a:r>
                      <a:b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01.02-07.02.2016</a:t>
                      </a:r>
                      <a:b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16790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18784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выше на 11,8 %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6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неделя</a:t>
                      </a:r>
                      <a:b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08.02-14.02.2016</a:t>
                      </a:r>
                      <a:b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21444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12280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ниже</a:t>
                      </a:r>
                      <a:r>
                        <a:rPr lang="ru-RU" sz="105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 42%</a:t>
                      </a:r>
                    </a:p>
                    <a:p>
                      <a:pPr algn="ctr"/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0914" y="5870098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Максимальный показатель заболеваемости составил 182,5 на 10 тыс. населения, что выше эпидемиологического порога, определенного для города Екатеринбурга, в 2,8 раза на 5-ой неделе.</a:t>
            </a:r>
            <a:endParaRPr lang="ru-RU" dirty="0"/>
          </a:p>
        </p:txBody>
      </p:sp>
      <p:pic>
        <p:nvPicPr>
          <p:cNvPr id="6" name="Picture 3" descr="C:\Users\Lenin\Picture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-62058"/>
            <a:ext cx="1262050" cy="6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venec_en\Downloads\90360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-19473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051" y="19765"/>
            <a:ext cx="860243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госпитализированных за 6 недель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185109"/>
              </p:ext>
            </p:extLst>
          </p:nvPr>
        </p:nvGraphicFramePr>
        <p:xfrm>
          <a:off x="274855" y="904686"/>
          <a:ext cx="8712970" cy="3480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440160"/>
                <a:gridCol w="1584176"/>
                <a:gridCol w="1152128"/>
                <a:gridCol w="1944218"/>
              </a:tblGrid>
              <a:tr h="364074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Недели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Количество госпитализированных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27874">
                <a:tc v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взрослые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дети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беременные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581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04.01-10.01.2016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252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226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81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11.01.-17.01.2016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238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32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206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81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18.01.-24.01.2016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360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104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256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81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25.01.-31.01.2016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721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448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273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81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 01.02.-07.02.2016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789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521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268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81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С 08.02-14.02.2016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583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384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199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23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7348" y="4278944"/>
            <a:ext cx="8784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</a:t>
            </a:r>
            <a:r>
              <a:rPr lang="ru-RU" sz="2000" dirty="0" smtClean="0"/>
              <a:t>Г</a:t>
            </a:r>
            <a:r>
              <a:rPr lang="ru-RU" sz="1600" dirty="0" smtClean="0"/>
              <a:t>оспитализация осуществлялась: взрослых в ГКБ №40 инфекционный корпус</a:t>
            </a:r>
          </a:p>
          <a:p>
            <a:r>
              <a:rPr lang="ru-RU" sz="1600" dirty="0" smtClean="0"/>
              <a:t>Дополнительно было развернуто </a:t>
            </a:r>
            <a:br>
              <a:rPr lang="ru-RU" sz="1600" dirty="0" smtClean="0"/>
            </a:br>
            <a:r>
              <a:rPr lang="ru-RU" sz="1600" dirty="0" smtClean="0"/>
              <a:t>в ГКБ № 40:   - 120 коек;</a:t>
            </a:r>
          </a:p>
          <a:p>
            <a:r>
              <a:rPr lang="ru-RU" sz="1600" dirty="0" smtClean="0"/>
              <a:t>В ГКБ №6 – 60 коек;</a:t>
            </a:r>
          </a:p>
          <a:p>
            <a:r>
              <a:rPr lang="ru-RU" sz="1600" dirty="0" smtClean="0"/>
              <a:t>В ЦГБ №1 – 90 коек;</a:t>
            </a:r>
          </a:p>
          <a:p>
            <a:r>
              <a:rPr lang="ru-RU" sz="1600" dirty="0" smtClean="0"/>
              <a:t>В ЦГБ №23 – 30 коек</a:t>
            </a:r>
          </a:p>
          <a:p>
            <a:r>
              <a:rPr lang="ru-RU" sz="1600" dirty="0" smtClean="0"/>
              <a:t>Кроме этого госпитализация осуществлялась в отделениях общей терапии и пульмонологии в ЦГБ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1600" dirty="0" smtClean="0"/>
              <a:t>Госпитализация детей осуществлялась в ДБ №8, 11, дополнительно было развернуто в ДБ № 9 -30 коек.   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7" name="Picture 3" descr="C:\Users\Lenin\Picture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-62058"/>
            <a:ext cx="1262050" cy="6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4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venec_en\Downloads\90360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-19473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enin\Pictures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-62058"/>
            <a:ext cx="1262050" cy="6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3264" y="263405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Результаты лабораторных исследований за циркуляцией вирусов гриппа и ОРВИ на территории города в сезон 2015-2016 гг.</a:t>
            </a:r>
            <a:endParaRPr lang="ru-RU" sz="2400" dirty="0"/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-50800" y="1397000"/>
          <a:ext cx="9017000" cy="444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r:id="rId7" imgW="9016765" imgH="4444369" progId="Excel.Chart.8">
                  <p:embed/>
                </p:oleObj>
              </mc:Choice>
              <mc:Fallback>
                <p:oleObj r:id="rId7" imgW="9016765" imgH="4444369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397000"/>
                        <a:ext cx="9017000" cy="444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3528" y="561943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 сентября по декабрь преимущественно выделялся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риновирус</a:t>
            </a:r>
            <a:r>
              <a:rPr lang="en-US" altLang="ru-RU" dirty="0">
                <a:latin typeface="Times New Roman" pitchFamily="18" charset="0"/>
                <a:cs typeface="Times New Roman" pitchFamily="18" charset="0"/>
              </a:rPr>
              <a:t> (50 %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от общего количества выделенных возбудителей),  с января -  вирус гриппа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(более 70 %).</a:t>
            </a:r>
          </a:p>
        </p:txBody>
      </p:sp>
    </p:spTree>
    <p:extLst>
      <p:ext uri="{BB962C8B-B14F-4D97-AF65-F5344CB8AC3E}">
        <p14:creationId xmlns:p14="http://schemas.microsoft.com/office/powerpoint/2010/main" val="37779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venec_en\Downloads\90360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0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enin\Pictures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-62058"/>
            <a:ext cx="1262050" cy="6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958" y="54868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Число случаев гриппа А</a:t>
            </a: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/H1N1/09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по неделям в сезон 2015-2016гг</a:t>
            </a: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alt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абс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. ч.)</a:t>
            </a:r>
            <a:endParaRPr lang="ru-RU" sz="2400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842487"/>
              </p:ext>
            </p:extLst>
          </p:nvPr>
        </p:nvGraphicFramePr>
        <p:xfrm>
          <a:off x="47261" y="1556792"/>
          <a:ext cx="9144000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Диаграмма" r:id="rId6" imgW="8620022" imgH="3552866" progId="MSGraph.Chart.8">
                  <p:embed followColorScheme="full"/>
                </p:oleObj>
              </mc:Choice>
              <mc:Fallback>
                <p:oleObj name="Диаграмма" r:id="rId6" imgW="8620022" imgH="355286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1" y="1556792"/>
                        <a:ext cx="9144000" cy="355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82959" y="5109617"/>
            <a:ext cx="84726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 3 недели отмечается подъем  заболеваемости гриппом   за счет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взрослого населения 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  пиком заболеваемости на 6 неделе. </a:t>
            </a:r>
          </a:p>
          <a:p>
            <a:pPr algn="just">
              <a:spcBef>
                <a:spcPct val="0"/>
              </a:spcBef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Всего зарегистрировано 378 случаев лабораторно подтвержденных случаев  гриппа, в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. 359 гриппа А/H1N1/09 и  19 случаев  гриппа А/H3N2/</a:t>
            </a:r>
          </a:p>
        </p:txBody>
      </p:sp>
    </p:spTree>
    <p:extLst>
      <p:ext uri="{BB962C8B-B14F-4D97-AF65-F5344CB8AC3E}">
        <p14:creationId xmlns:p14="http://schemas.microsoft.com/office/powerpoint/2010/main" val="2878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evenec_en\Downloads\903609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-19473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enin\Pictures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-62058"/>
            <a:ext cx="1262050" cy="6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322" y="38722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структура заболевших гриппом за последние 3  сезона </a:t>
            </a:r>
          </a:p>
        </p:txBody>
      </p:sp>
      <p:graphicFrame>
        <p:nvGraphicFramePr>
          <p:cNvPr id="5" name="Содержимое 8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62981830"/>
              </p:ext>
            </p:extLst>
          </p:nvPr>
        </p:nvGraphicFramePr>
        <p:xfrm>
          <a:off x="98213" y="1007530"/>
          <a:ext cx="4141787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r:id="rId7" imgW="4139543" imgH="4255377" progId="Excel.Chart.8">
                  <p:embed/>
                </p:oleObj>
              </mc:Choice>
              <mc:Fallback>
                <p:oleObj r:id="rId7" imgW="4139543" imgH="425537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13" y="1007530"/>
                        <a:ext cx="4141787" cy="425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9919" y="5309378"/>
            <a:ext cx="4060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Заболеваемость среди детей и взрослых зависит от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циркулируемого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типа вируса гриппа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27047" y="5486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Видовая структура возбудителей </a:t>
            </a:r>
          </a:p>
          <a:p>
            <a:pPr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заболевших гриппом </a:t>
            </a:r>
          </a:p>
        </p:txBody>
      </p:sp>
      <p:graphicFrame>
        <p:nvGraphicFramePr>
          <p:cNvPr id="8" name="Содержимое 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51544420"/>
              </p:ext>
            </p:extLst>
          </p:nvPr>
        </p:nvGraphicFramePr>
        <p:xfrm>
          <a:off x="4759322" y="1299151"/>
          <a:ext cx="4143375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r:id="rId10" imgW="4145639" imgH="4371211" progId="Excel.Chart.8">
                  <p:embed/>
                </p:oleObj>
              </mc:Choice>
              <mc:Fallback>
                <p:oleObj r:id="rId10" imgW="4145639" imgH="4371211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9322" y="1299151"/>
                        <a:ext cx="4143375" cy="437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06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evenec_en\Downloads\903609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0" y="-19473"/>
            <a:ext cx="9176860" cy="68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62" y="1136168"/>
            <a:ext cx="8686800" cy="1212712"/>
          </a:xfrm>
        </p:spPr>
        <p:txBody>
          <a:bodyPr>
            <a:noAutofit/>
          </a:bodyPr>
          <a:lstStyle/>
          <a:p>
            <a:pPr marL="342900" indent="-342900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Противоэпидемические мероприятия в ЛПУ г. Екатеринбурга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распоряжением УЗ от 19.01.2016 года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28/46/35 «Об организации противоэпидемических мероприятий в период подъема заболеваемости гриппом и ОРВИ».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771050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оптимального температурного режима, </a:t>
            </a:r>
          </a:p>
          <a:p>
            <a:pPr marL="800100" lvl="1" indent="-342900">
              <a:buFontTx/>
              <a:buChar char="-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вирулицидных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дезинфектантов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800100" lvl="1" indent="-342900">
              <a:buFontTx/>
              <a:buChar char="-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проветривания, </a:t>
            </a:r>
          </a:p>
          <a:p>
            <a:pPr marL="800100" lvl="1" indent="-342900">
              <a:buFontTx/>
              <a:buChar char="-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УФО и дезинфекции воздуха, </a:t>
            </a:r>
          </a:p>
          <a:p>
            <a:pPr marL="800100" lvl="1" indent="-342900">
              <a:buFontTx/>
              <a:buChar char="-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отстранение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работы лиц с признаками ОРВИ, </a:t>
            </a:r>
          </a:p>
          <a:p>
            <a:pPr marL="800100" lvl="1" indent="-342900">
              <a:buFontTx/>
              <a:buChar char="-"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изолированный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лихорадящих больных,</a:t>
            </a:r>
          </a:p>
          <a:p>
            <a:pPr marL="800100" lvl="1" indent="-342900">
              <a:buFontTx/>
              <a:buChar char="-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карантин в стационарах (ограничение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 посетителей к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больным),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масочного режима, </a:t>
            </a:r>
          </a:p>
          <a:p>
            <a:pPr marL="800100" lvl="1" indent="-342900">
              <a:buFontTx/>
              <a:buChar char="-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неспецифической профилактики гриппа среди сотрудников.</a:t>
            </a:r>
          </a:p>
          <a:p>
            <a:endParaRPr lang="ru-RU" sz="2100" dirty="0"/>
          </a:p>
        </p:txBody>
      </p:sp>
      <p:pic>
        <p:nvPicPr>
          <p:cNvPr id="6" name="Picture 3" descr="C:\Users\Lenin\Pictures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274" y="-62058"/>
            <a:ext cx="1262050" cy="61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8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1331</Words>
  <Application>Microsoft Office PowerPoint</Application>
  <PresentationFormat>Экран (4:3)</PresentationFormat>
  <Paragraphs>327</Paragraphs>
  <Slides>24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Диаграмма Microsoft Excel</vt:lpstr>
      <vt:lpstr>Диаграмма</vt:lpstr>
      <vt:lpstr>Презентация PowerPoint</vt:lpstr>
      <vt:lpstr>Заболеваемость гриппом и ОРЗ среди жителей г. Екатеринбурга за 2002-2015 гг.  (показатель на 10 тыс.)</vt:lpstr>
      <vt:lpstr>Презентация PowerPoint</vt:lpstr>
      <vt:lpstr>Динамика заболеваемости ОРВИ и гриппом за 6 недель </vt:lpstr>
      <vt:lpstr>Количество госпитализированных за 6 недель</vt:lpstr>
      <vt:lpstr>Презентация PowerPoint</vt:lpstr>
      <vt:lpstr>Презентация PowerPoint</vt:lpstr>
      <vt:lpstr>Презентация PowerPoint</vt:lpstr>
      <vt:lpstr> Противоэпидемические мероприятия в ЛПУ г. Екатеринбурга в соответствии с распоряжением УЗ от 19.01.2016 года  № 28/46/35 «Об организации противоэпидемических мероприятий в период подъема заболеваемости гриппом и ОРВИ».  </vt:lpstr>
      <vt:lpstr> Дополнительные организационные и противоэпидемические мероприятия  в соответствии с распоряжением УЗ от 22.01.2016 года  № 46/46/35 Дополнение к распоряжению управления здравоохранения от 19.01.2016г. №28/46/35 «Об организации противоэпидемических мероприятий в период подъема заболеваемости гриппом и ОРВИ»  </vt:lpstr>
      <vt:lpstr> Дополнительные организационные и противоэпидемические мероприятия  в соответствии с распоряжением УЗ от 22.01.2016 года  № 46/46/35 Дополнение к распоряжению управления здравоохранения от 19.01.2016г. №28/46/35 «Об организации противоэпидемических мероприятий в период подъема заболеваемости гриппом и ОРВИ»  </vt:lpstr>
      <vt:lpstr> Дополнительные организационные и противоэпидемические мероприятия  в соответствии с распоряжением УЗ от 22.01.2016 года  № 46/46/35 Дополнение к распоряжению управления здравоохранения от 19.01.2016г. №28/46/35 «Об организации противоэпидемических мероприятий в период подъема заболеваемости гриппом и ОРВИ»  </vt:lpstr>
      <vt:lpstr>Рекомендации Управления здравоохранения Администрации  г. Екатеринбурга</vt:lpstr>
      <vt:lpstr>Постановление Главы Администрации города Екатеринбурга №135 от 27.01.2016  О введении ограничительных мероприятий (карантина) по гриппу и острым вирусным инфекциям на территории муниципального образования «город Екатеринбург»  </vt:lpstr>
      <vt:lpstr>Презентация PowerPoint</vt:lpstr>
      <vt:lpstr>Презентация PowerPoint</vt:lpstr>
      <vt:lpstr>Презентация PowerPoint</vt:lpstr>
      <vt:lpstr>Мониторинг тяжелых больных гриппом в реанимационных отделениях ЛПУ г. Екатеринбурга</vt:lpstr>
      <vt:lpstr>Летальные случаи с лабораторно подтвержденным гриппом A (H1N1) swin.</vt:lpstr>
      <vt:lpstr>Здоровый учитель-здоровый ученик</vt:lpstr>
      <vt:lpstr>Для учителей</vt:lpstr>
      <vt:lpstr>Для родителей</vt:lpstr>
      <vt:lpstr>Для учеников</vt:lpstr>
      <vt:lpstr>Будьте здоровы!  Делайте сезонные прививки против гриппа и тогда нам  не придется вводить карантинные мероприятия в городе Екатеринбурге!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заболеваемости гриппом и ОРВИ в сезон 2015-2016гг.</dc:title>
  <dc:creator>Рыбинскова Э. А.</dc:creator>
  <cp:lastModifiedBy>Direktor</cp:lastModifiedBy>
  <cp:revision>62</cp:revision>
  <cp:lastPrinted>2016-04-06T07:36:57Z</cp:lastPrinted>
  <dcterms:created xsi:type="dcterms:W3CDTF">2016-01-26T08:36:57Z</dcterms:created>
  <dcterms:modified xsi:type="dcterms:W3CDTF">2016-05-18T04:15:55Z</dcterms:modified>
</cp:coreProperties>
</file>