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7"/>
  </p:notesMasterIdLst>
  <p:sldIdLst>
    <p:sldId id="261" r:id="rId2"/>
    <p:sldId id="269" r:id="rId3"/>
    <p:sldId id="257" r:id="rId4"/>
    <p:sldId id="256" r:id="rId5"/>
    <p:sldId id="258" r:id="rId6"/>
    <p:sldId id="259" r:id="rId7"/>
    <p:sldId id="260" r:id="rId8"/>
    <p:sldId id="264" r:id="rId9"/>
    <p:sldId id="262" r:id="rId10"/>
    <p:sldId id="263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Wingdings 2" pitchFamily="18" charset="2"/>
      <p:regular r:id="rId26"/>
    </p:embeddedFont>
    <p:embeddedFont>
      <p:font typeface="Verdana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0070F-3DBD-470C-B3DC-5AEE3CA9608C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90308-4903-4F2E-BB4B-F4FADA656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0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0308-4903-4F2E-BB4B-F4FADA65673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6588B3F-7420-461A-A67E-A637F69DBCC3}" type="datetimeFigureOut">
              <a:rPr lang="ru-RU" smtClean="0"/>
              <a:t>30.09.2012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8E264DF-8FCF-45C2-BFC7-FF3E5D4D3513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41;&#1086;&#1088;&#1086;&#1076;&#1080;&#1085;&#1089;&#1082;&#1086;&#1077;_&#1089;&#1088;&#1072;&#1078;&#1077;&#1085;&#1080;&#1077;" TargetMode="External"/><Relationship Id="rId2" Type="http://schemas.openxmlformats.org/officeDocument/2006/relationships/hyperlink" Target="http://&#1077;&#1082;&#1072;&#1090;&#1077;&#1088;&#1080;&#1085;&#1073;&#1091;&#1088;&#1075;.&#1088;&#1092;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giment.ru/reg/II/B/37/1.htm#6._" TargetMode="External"/><Relationship Id="rId4" Type="http://schemas.openxmlformats.org/officeDocument/2006/relationships/hyperlink" Target="http://www.1723.ru/think/streetlif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43192" cy="128929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МБОУ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СОШ № 64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atin typeface="Arial" pitchFamily="34" charset="0"/>
                <a:cs typeface="Arial" pitchFamily="34" charset="0"/>
              </a:rPr>
              <a:t>г. Екатеринбург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85856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Виват героям!</a:t>
            </a:r>
          </a:p>
          <a:p>
            <a:pPr marL="64008" indent="0" algn="ctr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веках не меркнут имена…</a:t>
            </a:r>
          </a:p>
          <a:p>
            <a:pPr marL="64008" indent="0" algn="ctr">
              <a:buNone/>
            </a:pPr>
            <a:endParaRPr lang="ru-RU" dirty="0" smtClean="0"/>
          </a:p>
          <a:p>
            <a:pPr marL="64008" indent="0" algn="r">
              <a:buNone/>
            </a:pPr>
            <a:endParaRPr lang="ru-RU" sz="1600" dirty="0" smtClean="0"/>
          </a:p>
          <a:p>
            <a:pPr marL="64008" indent="0" algn="r">
              <a:buNone/>
            </a:pPr>
            <a:endParaRPr lang="ru-RU" sz="1600" dirty="0"/>
          </a:p>
          <a:p>
            <a:pPr marL="64008" indent="0" algn="r">
              <a:buNone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Исполнитель: Галенцова Маргарита,</a:t>
            </a:r>
          </a:p>
          <a:p>
            <a:pPr marL="64008" indent="0" algn="r">
              <a:buNone/>
            </a:pPr>
            <a:r>
              <a:rPr lang="ru-RU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у</a:t>
            </a: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ченица 4 Б класса</a:t>
            </a:r>
          </a:p>
          <a:p>
            <a:pPr marL="64008" indent="0" algn="r">
              <a:buNone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Руководители: Слободняк Т.Э.</a:t>
            </a:r>
          </a:p>
          <a:p>
            <a:pPr marL="64008" indent="0" algn="r">
              <a:buNone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(классный руководитель)</a:t>
            </a:r>
          </a:p>
          <a:p>
            <a:pPr marL="64008" indent="0" algn="r">
              <a:buNone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Галенцова Т.А.</a:t>
            </a:r>
            <a:endParaRPr lang="ru-RU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64008" indent="0" algn="ctr">
              <a:buNone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2012</a:t>
            </a:r>
            <a:endParaRPr lang="ru-RU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94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19416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ru-RU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Получив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приказ встать в первую линию позади и </a:t>
            </a:r>
            <a:endParaRPr lang="ru-RU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левее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батареи, полк попал в самое пекло,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бойцам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пришлось выдерживать шквальный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огонь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неприятельских батарей, прорыв вражеской </a:t>
            </a:r>
            <a:endParaRPr lang="ru-RU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кавалерии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 Ценой больших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потерь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екатеринбургские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солдаты сдержали </a:t>
            </a:r>
            <a:endParaRPr lang="ru-RU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наступление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армии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Наполеона.  В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этот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день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полк потерял убитыми 2 офицеров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 унтер-офицеров, 54 солдата;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пропали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без вести 241 солдат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Командиром полка был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Василий Иванович Богданович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4008" indent="0">
              <a:buNone/>
            </a:pP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Шеф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Екатеринбургского полка Иван </a:t>
            </a:r>
            <a:r>
              <a:rPr lang="ru-RU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Гурьялов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за мужество и храбрость под Бородино был удостоен ордена Анны I степени. Нескольким офицерам полка были пожалованы золотые шпаги с надписью «За храбрость», ордена Владимира IV степени, повышения в чине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07"/>
          <a:stretch/>
        </p:blipFill>
        <p:spPr>
          <a:xfrm>
            <a:off x="5868144" y="1196752"/>
            <a:ext cx="2772000" cy="340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9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3240360" cy="4784566"/>
          </a:xfrm>
        </p:spPr>
      </p:pic>
      <p:sp>
        <p:nvSpPr>
          <p:cNvPr id="5" name="TextBox 4"/>
          <p:cNvSpPr txBox="1"/>
          <p:nvPr/>
        </p:nvSpPr>
        <p:spPr>
          <a:xfrm>
            <a:off x="255186" y="692696"/>
            <a:ext cx="8496944" cy="9233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Памятник 23-й пехотной дивизии генерала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А.Н. Бахметева (в состав которой входил и наш полк)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был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поставлен на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Бородинском поле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 1912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году.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4439266" cy="24083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646" y="2132856"/>
            <a:ext cx="5284458" cy="175432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Надпись на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северо-западной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стороне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памятника: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Екатеринбургский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полк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героям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предкам в славном Бородинском </a:t>
            </a: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Бою незабвенными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подвигами мужества стяжавшим себе бессмертную славу.</a:t>
            </a:r>
          </a:p>
        </p:txBody>
      </p:sp>
    </p:spTree>
    <p:extLst>
      <p:ext uri="{BB962C8B-B14F-4D97-AF65-F5344CB8AC3E}">
        <p14:creationId xmlns:p14="http://schemas.microsoft.com/office/powerpoint/2010/main" val="1617418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85" r="424" b="47932"/>
          <a:stretch/>
        </p:blipFill>
        <p:spPr>
          <a:xfrm rot="5400000">
            <a:off x="5338538" y="1959970"/>
            <a:ext cx="4212000" cy="1965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75277"/>
            <a:ext cx="3855281" cy="27989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Мы провели небольшой опрос – знают ли горожане, что это за памятник?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3204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Из </a:t>
            </a:r>
            <a:r>
              <a:rPr lang="ru-RU" sz="2000" b="1" i="1" dirty="0" smtClean="0"/>
              <a:t>15 человек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опрошенных: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только </a:t>
            </a:r>
            <a:r>
              <a:rPr lang="ru-RU" sz="2000" b="1" i="1" dirty="0" smtClean="0"/>
              <a:t>3 человека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смогли сразу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сказать, кому посвящен памятник.</a:t>
            </a:r>
          </a:p>
          <a:p>
            <a:pPr marL="64008" indent="0">
              <a:buNone/>
            </a:pPr>
            <a:r>
              <a:rPr lang="ru-RU" sz="2000" b="1" i="1" dirty="0" smtClean="0"/>
              <a:t>2 </a:t>
            </a:r>
            <a:r>
              <a:rPr lang="ru-RU" sz="2000" b="1" i="1" dirty="0"/>
              <a:t>человека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высказали версию,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что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царской семье.</a:t>
            </a:r>
          </a:p>
          <a:p>
            <a:pPr marL="64008" indent="0">
              <a:buNone/>
            </a:pPr>
            <a:r>
              <a:rPr lang="ru-RU" sz="2000" b="1" i="1" dirty="0" smtClean="0"/>
              <a:t>10 человек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 смогли даже предположить.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23893"/>
            <a:ext cx="3731907" cy="27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55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Каких героев Бородинского сражения вы знаете?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/>
          <a:lstStyle/>
          <a:p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Из </a:t>
            </a:r>
            <a:r>
              <a:rPr lang="ru-RU" sz="1800" b="1" i="1" dirty="0"/>
              <a:t>15 человек </a:t>
            </a:r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опрошенных:</a:t>
            </a:r>
          </a:p>
          <a:p>
            <a:r>
              <a:rPr lang="ru-RU" sz="1800" dirty="0" smtClean="0"/>
              <a:t>Кутузов</a:t>
            </a:r>
            <a:r>
              <a:rPr lang="ru-RU" sz="1800" dirty="0" smtClean="0">
                <a:solidFill>
                  <a:srgbClr val="00B0F0"/>
                </a:solidFill>
              </a:rPr>
              <a:t> – 15 голосов</a:t>
            </a:r>
          </a:p>
          <a:p>
            <a:r>
              <a:rPr lang="ru-RU" sz="1800" dirty="0" smtClean="0"/>
              <a:t>Наполеон</a:t>
            </a:r>
            <a:r>
              <a:rPr lang="ru-RU" sz="1800" dirty="0" smtClean="0">
                <a:solidFill>
                  <a:srgbClr val="00B0F0"/>
                </a:solidFill>
              </a:rPr>
              <a:t> – 15 голосов</a:t>
            </a:r>
          </a:p>
          <a:p>
            <a:r>
              <a:rPr lang="ru-RU" sz="1800" dirty="0" smtClean="0"/>
              <a:t>Давыдов</a:t>
            </a:r>
            <a:r>
              <a:rPr lang="ru-RU" sz="1800" dirty="0" smtClean="0">
                <a:solidFill>
                  <a:srgbClr val="00B0F0"/>
                </a:solidFill>
              </a:rPr>
              <a:t> – 13 голосов</a:t>
            </a:r>
          </a:p>
          <a:p>
            <a:r>
              <a:rPr lang="ru-RU" sz="1800" dirty="0" smtClean="0"/>
              <a:t>Багратион</a:t>
            </a:r>
            <a:r>
              <a:rPr lang="ru-RU" sz="1800" dirty="0" smtClean="0">
                <a:solidFill>
                  <a:srgbClr val="00B0F0"/>
                </a:solidFill>
              </a:rPr>
              <a:t> – 12 голосов</a:t>
            </a:r>
          </a:p>
          <a:p>
            <a:r>
              <a:rPr lang="ru-RU" sz="1800" dirty="0"/>
              <a:t>Раевский</a:t>
            </a:r>
            <a:r>
              <a:rPr lang="ru-RU" sz="1800" dirty="0">
                <a:solidFill>
                  <a:srgbClr val="00B0F0"/>
                </a:solidFill>
              </a:rPr>
              <a:t> – </a:t>
            </a:r>
            <a:r>
              <a:rPr lang="ru-RU" sz="1800" dirty="0" smtClean="0">
                <a:solidFill>
                  <a:srgbClr val="00B0F0"/>
                </a:solidFill>
              </a:rPr>
              <a:t>10 голосов</a:t>
            </a:r>
          </a:p>
          <a:p>
            <a:r>
              <a:rPr lang="ru-RU" sz="1800" dirty="0" smtClean="0"/>
              <a:t>Дурова</a:t>
            </a:r>
            <a:r>
              <a:rPr lang="ru-RU" sz="1800" dirty="0" smtClean="0">
                <a:solidFill>
                  <a:srgbClr val="00B0F0"/>
                </a:solidFill>
              </a:rPr>
              <a:t> – 9 голосов</a:t>
            </a:r>
          </a:p>
          <a:p>
            <a:r>
              <a:rPr lang="ru-RU" sz="1800" dirty="0" smtClean="0"/>
              <a:t>Барклай де Толли </a:t>
            </a:r>
            <a:r>
              <a:rPr lang="ru-RU" sz="1800" dirty="0" smtClean="0">
                <a:solidFill>
                  <a:srgbClr val="00B0F0"/>
                </a:solidFill>
              </a:rPr>
              <a:t>– 7 голосов</a:t>
            </a:r>
          </a:p>
          <a:p>
            <a:endParaRPr lang="ru-RU" sz="1800" dirty="0" smtClean="0">
              <a:solidFill>
                <a:srgbClr val="00B0F0"/>
              </a:solidFill>
            </a:endParaRPr>
          </a:p>
          <a:p>
            <a:pPr marL="64008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392486" cy="3294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1" y="4293096"/>
            <a:ext cx="3400785" cy="23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71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720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/>
              <a:t>Пусть прошло 200 лет…</a:t>
            </a:r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r>
              <a:rPr lang="ru-RU" sz="2400" i="1" dirty="0" smtClean="0"/>
              <a:t>Но очень хочется, чтобы героев войны 1812 года  не забывали. И  в нашем городе появились улицы имени Александра Тучкова, Александра Сеславина, площадь Дениса Давыдова и бульвар имени 37-го Екатеринбургского пехотного полка…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802280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Сайты:</a:t>
            </a:r>
          </a:p>
          <a:p>
            <a:pPr marL="64008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ru-RU" sz="2000" dirty="0" err="1" smtClean="0">
                <a:hlinkClick r:id="rId2"/>
              </a:rPr>
              <a:t>екатеринбург.рф</a:t>
            </a:r>
            <a:endParaRPr lang="ru-RU" sz="2000" dirty="0" smtClean="0"/>
          </a:p>
          <a:p>
            <a:pPr marL="64008" indent="0">
              <a:buNone/>
            </a:pPr>
            <a:r>
              <a:rPr lang="en-US" sz="2000" dirty="0" smtClean="0"/>
              <a:t>borodino.bytvi.ru</a:t>
            </a:r>
            <a:endParaRPr lang="ru-RU" sz="2000" dirty="0" smtClean="0"/>
          </a:p>
          <a:p>
            <a:pPr marL="64008" indent="0">
              <a:buNone/>
            </a:pPr>
            <a:r>
              <a:rPr lang="en-US" sz="2000" dirty="0">
                <a:hlinkClick r:id="rId3"/>
              </a:rPr>
              <a:t>http://ru.wikipedia.org/wiki/</a:t>
            </a:r>
            <a:r>
              <a:rPr lang="ru-RU" sz="2000" dirty="0" err="1" smtClean="0">
                <a:hlinkClick r:id="rId3"/>
              </a:rPr>
              <a:t>Бородинское_сражение</a:t>
            </a:r>
            <a:endParaRPr lang="ru-RU" sz="2000" dirty="0" smtClean="0"/>
          </a:p>
          <a:p>
            <a:pPr marL="64008" indent="0">
              <a:buNone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www.1723.ru/think/streetlife.htm</a:t>
            </a:r>
            <a:endParaRPr lang="ru-RU" sz="2000" dirty="0" smtClean="0"/>
          </a:p>
          <a:p>
            <a:pPr marL="64008" indent="0">
              <a:buNone/>
            </a:pPr>
            <a:r>
              <a:rPr lang="en-US" sz="2000" dirty="0">
                <a:hlinkClick r:id="rId5"/>
              </a:rPr>
              <a:t>http://regiment.ru/reg/II/B/37/1.htm#6</a:t>
            </a:r>
            <a:r>
              <a:rPr lang="en-US" sz="2000" dirty="0" smtClean="0">
                <a:hlinkClick r:id="rId5"/>
              </a:rPr>
              <a:t>._</a:t>
            </a:r>
            <a:r>
              <a:rPr lang="ru-RU" sz="2000" dirty="0"/>
              <a:t> </a:t>
            </a:r>
            <a:r>
              <a:rPr lang="ru-RU" sz="2000" dirty="0" err="1" smtClean="0"/>
              <a:t>Георгиевские_кавалеры</a:t>
            </a:r>
            <a:endParaRPr lang="ru-RU" sz="2000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sz="2000" dirty="0" smtClean="0"/>
              <a:t>В презентации использовалась музыка  Андрея Петрова к кинофильму «О бедном гусаре замолвите слово».</a:t>
            </a:r>
          </a:p>
          <a:p>
            <a:pPr marL="64008" indent="0">
              <a:buNone/>
            </a:pP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402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/>
              <a:t>В веках не меркнут имена…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2859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dirty="0">
                <a:solidFill>
                  <a:srgbClr val="00B0F0"/>
                </a:solidFill>
              </a:rPr>
              <a:t>Бородинское сражение, состоявшееся 26 августа 1812 года, стало одним из крупнейших за всю Отечественную войну. Оно продолжалось около 12 часов и считается самым кровопролитным однодневным сражением в </a:t>
            </a:r>
            <a:r>
              <a:rPr lang="ru-RU" sz="2400" dirty="0" smtClean="0">
                <a:solidFill>
                  <a:srgbClr val="00B0F0"/>
                </a:solidFill>
              </a:rPr>
              <a:t>истории.</a:t>
            </a:r>
          </a:p>
          <a:p>
            <a:pPr marL="64008" indent="0">
              <a:buNone/>
            </a:pPr>
            <a:endParaRPr lang="ru-RU" sz="2400" dirty="0">
              <a:solidFill>
                <a:srgbClr val="00B0F0"/>
              </a:solidFill>
            </a:endParaRPr>
          </a:p>
          <a:p>
            <a:pPr marL="64008" indent="0">
              <a:buNone/>
            </a:pPr>
            <a:endParaRPr lang="ru-RU" sz="2400" dirty="0" smtClean="0">
              <a:solidFill>
                <a:srgbClr val="00B0F0"/>
              </a:solidFill>
            </a:endParaRPr>
          </a:p>
          <a:p>
            <a:pPr marL="64008" indent="0">
              <a:buNone/>
            </a:pPr>
            <a:endParaRPr lang="ru-RU" sz="2400" dirty="0">
              <a:solidFill>
                <a:srgbClr val="00B0F0"/>
              </a:solidFill>
            </a:endParaRPr>
          </a:p>
          <a:p>
            <a:pPr marL="64008" indent="0">
              <a:buNone/>
            </a:pPr>
            <a:endParaRPr lang="ru-RU" sz="2400" dirty="0" smtClean="0">
              <a:solidFill>
                <a:srgbClr val="00B0F0"/>
              </a:solidFill>
            </a:endParaRPr>
          </a:p>
          <a:p>
            <a:pPr marL="64008" indent="0">
              <a:buNone/>
            </a:pPr>
            <a:endParaRPr lang="ru-RU" sz="2400" dirty="0">
              <a:solidFill>
                <a:srgbClr val="00B0F0"/>
              </a:solidFill>
            </a:endParaRPr>
          </a:p>
          <a:p>
            <a:pPr marL="64008" indent="0"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Мы провели небольшое исследование и выяснили – Екатеринбург помнит  героев Отечественной войны 1812 года. 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96150"/>
            <a:ext cx="7884368" cy="2156006"/>
          </a:xfrm>
          <a:prstGeom prst="rect">
            <a:avLst/>
          </a:prstGeom>
        </p:spPr>
      </p:pic>
      <p:pic>
        <p:nvPicPr>
          <p:cNvPr id="8" name="MCvetaeva-Generalam-1812-goda-instrumental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37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4437" y="0"/>
            <a:ext cx="3898776" cy="172134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Улица    </a:t>
            </a:r>
            <a:br>
              <a:rPr lang="ru-RU" dirty="0" smtClean="0"/>
            </a:br>
            <a:r>
              <a:rPr lang="ru-RU" dirty="0" smtClean="0"/>
              <a:t>      Кутузова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57462" y="1628800"/>
            <a:ext cx="6408712" cy="122413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Находится в Чкаловском районе. Она протянулась от переулка Половодный до улицы Стаханова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289" y="259903"/>
            <a:ext cx="2627511" cy="308677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-1872000" y="5184000"/>
            <a:ext cx="10225136" cy="239074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1720" lvl="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Имя великого русского полководца Михаила Голенищева-Кутузова неотделимо от Отечественной войны 1812 года.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 проявил себя как стратег, государственный деятель, возглавивший народную войну против иноземных захватчиков.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Public\Татьяна\1812\Презентация РИТЫ\улица Кутузов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r="453" b="17303"/>
          <a:stretch/>
        </p:blipFill>
        <p:spPr bwMode="auto">
          <a:xfrm>
            <a:off x="5580112" y="3017650"/>
            <a:ext cx="2627904" cy="204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9" y="2986793"/>
            <a:ext cx="3513226" cy="20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42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" y="260648"/>
            <a:ext cx="3600450" cy="2533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0"/>
            <a:ext cx="3742432" cy="1556792"/>
          </a:xfrm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ru-RU" dirty="0" smtClean="0"/>
              <a:t>Улица Раевского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6842" y="1962835"/>
            <a:ext cx="5798600" cy="1296144"/>
          </a:xfr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2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Находится в Кировском  районе, на северо-востоке Екатеринбурга, недалеко от озера </a:t>
            </a:r>
            <a:r>
              <a:rPr lang="ru-RU" sz="22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Шарташ.</a:t>
            </a:r>
            <a:endParaRPr lang="ru-RU" sz="2200" b="1" i="1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/>
              <a:t>.</a:t>
            </a:r>
          </a:p>
          <a:p>
            <a:endParaRPr lang="ru-RU" sz="29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ru-RU" sz="4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" y="2636912"/>
            <a:ext cx="3605559" cy="22790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984" y="4915915"/>
            <a:ext cx="9004511" cy="175432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Николай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Раевский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генерал от кавалерии, </a:t>
            </a: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гордость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русской армии. Необыкновенный </a:t>
            </a: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героизм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проявил генерал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Бородинской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битве. Батарея из 18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орудий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стояла на Курганной высоте на правом фланге.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Оборонял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высоту пехотный корпус генерала Раевского, и потому батарею назвали «батареей Раевского»</a:t>
            </a:r>
            <a:r>
              <a:rPr lang="ru-RU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2976"/>
            <a:ext cx="341987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659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87" y="2622619"/>
            <a:ext cx="4074535" cy="2257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464" y="8486"/>
            <a:ext cx="4824536" cy="1721346"/>
          </a:xfrm>
        </p:spPr>
        <p:txBody>
          <a:bodyPr/>
          <a:lstStyle/>
          <a:p>
            <a:pPr algn="r"/>
            <a:r>
              <a:rPr lang="ru-RU" dirty="0" smtClean="0"/>
              <a:t>Переулок Багратиона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7" y="249062"/>
            <a:ext cx="2709228" cy="2394520"/>
          </a:xfrm>
        </p:spPr>
      </p:pic>
      <p:sp>
        <p:nvSpPr>
          <p:cNvPr id="5" name="Прямоугольник 4"/>
          <p:cNvSpPr/>
          <p:nvPr/>
        </p:nvSpPr>
        <p:spPr>
          <a:xfrm>
            <a:off x="502773" y="4869160"/>
            <a:ext cx="8325258" cy="222733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64008" indent="0">
              <a:buNone/>
            </a:pP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7" y="2622619"/>
            <a:ext cx="3821497" cy="22465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5313" y="4653136"/>
            <a:ext cx="819065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 войну 1812 г.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Пётр Багратион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получил крупное назначение — командующим 2-й армией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 Солдаты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называли Багратиона «Орел». Беспредельная храбрость его была легендарна.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Бородино армия Багратиона, составляя левое крыло боевого порядка российских войск, отразила все атаки армии Наполеона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560274"/>
            <a:ext cx="5436096" cy="12926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Расположился от  переулка Дизельный до улицы Ляпустина. Переулок небольшой - всего четыре дома.</a:t>
            </a:r>
            <a:endParaRPr lang="ru-RU" sz="2000" i="1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446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Царский</a:t>
            </a:r>
            <a:br>
              <a:rPr lang="ru-RU" dirty="0" smtClean="0"/>
            </a:br>
            <a:r>
              <a:rPr lang="ru-RU" dirty="0" smtClean="0"/>
              <a:t> мост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920880" cy="2482296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сентябре 1824 года наш город посетил император </a:t>
            </a:r>
            <a:endParaRPr lang="ru-RU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Александр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 К величайшему визиту был построен мост через реку Исеть. А в 1912-м году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городская управа приняла решение установить на мосту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табличку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 названием «Царский» - чествовали столетие Отечественной войны 1812 года и Александра I – победителя французов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В свое время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мост был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реконструирован, точнее, перестроен - из деревянного превратился в каменный.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10" y="3776185"/>
            <a:ext cx="3953834" cy="2442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94462"/>
            <a:ext cx="3980764" cy="2448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5427" y="6309320"/>
            <a:ext cx="1870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Конец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19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века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6226108"/>
            <a:ext cx="1199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2012 год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44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Александро-Невский собор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лавный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собор Ново-Тихвинского женского монастыря.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Расположен по адресу: улица Зеленая,1.</a:t>
            </a:r>
          </a:p>
          <a:p>
            <a:pPr marL="64008" indent="0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Воздвигнут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 1838 году в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честь героев Отечественной войны 1812 года. Собор Александра Невского в советские годы внешне сохранил свою красоту, но внутренне был изменен до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неузнаваемости.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65145"/>
            <a:ext cx="4029577" cy="2714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65145"/>
            <a:ext cx="4029576" cy="2714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6992" y="641361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1910 год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640449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2012 год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30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Улица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Барклай-де-Толли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579296" cy="497519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64008" indent="0" algn="r">
              <a:buNone/>
            </a:pPr>
            <a:r>
              <a:rPr lang="ru-RU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Такой </a:t>
            </a:r>
            <a:r>
              <a:rPr lang="ru-RU" sz="20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улицы </a:t>
            </a:r>
            <a:r>
              <a:rPr lang="ru-RU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пока нет на карте Екатеринбурга, </a:t>
            </a:r>
          </a:p>
          <a:p>
            <a:pPr marL="64008" indent="0" algn="r">
              <a:buNone/>
            </a:pPr>
            <a:r>
              <a:rPr lang="ru-RU" sz="20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ее планируют </a:t>
            </a:r>
            <a:r>
              <a:rPr lang="ru-RU" sz="20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заложить  </a:t>
            </a:r>
            <a:r>
              <a:rPr lang="ru-RU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 микрорайоне </a:t>
            </a:r>
            <a:endParaRPr lang="ru-RU" sz="2000" i="1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008" indent="0" algn="r">
              <a:buNone/>
            </a:pPr>
            <a:r>
              <a:rPr lang="ru-RU" sz="20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Академический.</a:t>
            </a:r>
            <a:endParaRPr lang="ru-RU" sz="2000" i="1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Михаил Барклай-де-Толли  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— выдающийся российский полководец, 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генерал-фельдмаршал, 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военный министр, 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герой 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Отечественной войны 1812 года, полный кавалер ордена Святого Георгия. Командовал всей русской армией на начальном этапе Отечественной войны 1812 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года.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2381448" cy="2703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-6255" r="16231" b="6505"/>
          <a:stretch/>
        </p:blipFill>
        <p:spPr>
          <a:xfrm>
            <a:off x="656601" y="2564904"/>
            <a:ext cx="3514082" cy="2263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90" b="10797"/>
          <a:stretch/>
        </p:blipFill>
        <p:spPr>
          <a:xfrm>
            <a:off x="4771147" y="2755392"/>
            <a:ext cx="3672072" cy="2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02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/>
              <a:t>Памятник 37-му пехотному Екатеринбургскому полку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579296" cy="511256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64008" indent="0" algn="r">
              <a:buNone/>
            </a:pP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Пехотный </a:t>
            </a: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полк вёл свою </a:t>
            </a: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историю от</a:t>
            </a:r>
          </a:p>
          <a:p>
            <a:pPr marL="64008" indent="0" algn="r">
              <a:buNone/>
            </a:pP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Екатеринбургского мушкетёрского полка, </a:t>
            </a:r>
            <a:endParaRPr lang="ru-RU" sz="23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64008" indent="0" algn="r">
              <a:buNone/>
            </a:pP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сформированного </a:t>
            </a: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нашем городе в </a:t>
            </a:r>
            <a:endParaRPr lang="ru-RU" sz="23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64008" indent="0" algn="r">
              <a:buNone/>
            </a:pP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1796 </a:t>
            </a: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году по указу Павла I</a:t>
            </a: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64008" indent="0" algn="r">
              <a:buNone/>
            </a:pP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Памятник установлен по </a:t>
            </a: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оси</a:t>
            </a:r>
          </a:p>
          <a:p>
            <a:pPr marL="64008" indent="0" algn="r">
              <a:buNone/>
            </a:pP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бывшей горной аптеки (</a:t>
            </a:r>
            <a:r>
              <a:rPr lang="ru-RU" sz="23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пр.Ленина</a:t>
            </a: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37) </a:t>
            </a:r>
            <a:endParaRPr lang="ru-RU" sz="23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pPr marL="64008" indent="0">
              <a:buNone/>
            </a:pP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Самое </a:t>
            </a: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интересное, конечно</a:t>
            </a: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</a:t>
            </a:r>
          </a:p>
          <a:p>
            <a:pPr marL="64008" indent="0">
              <a:buNone/>
            </a:pP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это </a:t>
            </a: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боевой путь полка. </a:t>
            </a:r>
            <a:endParaRPr lang="ru-RU" sz="23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64008" indent="0">
              <a:buNone/>
            </a:pP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Екатеринбуржцы </a:t>
            </a: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приняли участие </a:t>
            </a:r>
            <a:endParaRPr lang="ru-RU" sz="23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64008" indent="0">
              <a:buNone/>
            </a:pP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практически </a:t>
            </a: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во всех войнах, </a:t>
            </a:r>
            <a:endParaRPr lang="ru-RU" sz="23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64008" indent="0">
              <a:buNone/>
            </a:pP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которые </a:t>
            </a:r>
            <a:r>
              <a:rPr lang="ru-RU" sz="2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вела </a:t>
            </a: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Российская Империя, </a:t>
            </a:r>
          </a:p>
          <a:p>
            <a:pPr marL="64008" indent="0">
              <a:buNone/>
            </a:pPr>
            <a:r>
              <a:rPr lang="ru-RU" sz="2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том числе и в Бородинском сражении</a:t>
            </a:r>
            <a:r>
              <a:rPr lang="ru-RU" sz="2100" dirty="0" smtClean="0"/>
              <a:t>.</a:t>
            </a:r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62" y="1878750"/>
            <a:ext cx="3415281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4312" r="1762" b="2586"/>
          <a:stretch/>
        </p:blipFill>
        <p:spPr>
          <a:xfrm>
            <a:off x="5004048" y="3319618"/>
            <a:ext cx="39240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80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821</TotalTime>
  <Words>793</Words>
  <Application>Microsoft Office PowerPoint</Application>
  <PresentationFormat>Экран (4:3)</PresentationFormat>
  <Paragraphs>133</Paragraphs>
  <Slides>15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 2</vt:lpstr>
      <vt:lpstr>Verdana</vt:lpstr>
      <vt:lpstr>Яркая</vt:lpstr>
      <vt:lpstr>МБОУ СОШ № 64 г. Екатеринбург </vt:lpstr>
      <vt:lpstr>В веках не меркнут имена…</vt:lpstr>
      <vt:lpstr>          Улица           Кутузова</vt:lpstr>
      <vt:lpstr>Улица Раевского</vt:lpstr>
      <vt:lpstr>Переулок Багратиона</vt:lpstr>
      <vt:lpstr>Царский  мост</vt:lpstr>
      <vt:lpstr>Александро-Невский собор</vt:lpstr>
      <vt:lpstr>Улица  Барклай-де-Толли</vt:lpstr>
      <vt:lpstr>Памятник 37-му пехотному Екатеринбургскому полку</vt:lpstr>
      <vt:lpstr>Презентация PowerPoint</vt:lpstr>
      <vt:lpstr>Презентация PowerPoint</vt:lpstr>
      <vt:lpstr>Мы провели небольшой опрос – знают ли горожане, что это за памятник?</vt:lpstr>
      <vt:lpstr>Каких героев Бородинского сражения вы знаете?</vt:lpstr>
      <vt:lpstr>Презентация PowerPoint</vt:lpstr>
      <vt:lpstr>Источники: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Роевского</dc:title>
  <dc:creator>Zrtvorbis</dc:creator>
  <cp:lastModifiedBy>Zrtvorbis</cp:lastModifiedBy>
  <cp:revision>61</cp:revision>
  <dcterms:created xsi:type="dcterms:W3CDTF">2012-09-26T11:40:10Z</dcterms:created>
  <dcterms:modified xsi:type="dcterms:W3CDTF">2012-09-30T15:16:40Z</dcterms:modified>
</cp:coreProperties>
</file>