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61" r:id="rId6"/>
    <p:sldId id="266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762E9-0A20-4F81-A128-D50020EA2468}" v="495" dt="2020-04-26T20:02:44.545"/>
    <p1510:client id="{C1E0388D-C73D-4F85-A84F-D83C7756BEEE}" v="1263" dt="2020-04-26T11:44:37.674"/>
    <p1510:client id="{DFC8EEA9-948D-49D5-A146-3B8C4ED9DE7C}" v="71" dt="2020-04-28T17:43:27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064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внешний, однородный, снег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1BC5757-3437-4AB5-BF74-93ECDE40C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798" b="213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ru-RU" sz="5100">
                <a:solidFill>
                  <a:srgbClr val="FFFFFF"/>
                </a:solidFill>
                <a:latin typeface="Times New Roman"/>
                <a:ea typeface="+mj-lt"/>
                <a:cs typeface="+mj-lt"/>
              </a:rPr>
              <a:t>Кинематограф СССР во время</a:t>
            </a:r>
            <a:br>
              <a:rPr lang="ru-RU" sz="5100">
                <a:solidFill>
                  <a:srgbClr val="FFFFFF"/>
                </a:solidFill>
                <a:latin typeface="Times New Roman"/>
                <a:ea typeface="+mj-lt"/>
                <a:cs typeface="+mj-lt"/>
              </a:rPr>
            </a:br>
            <a:r>
              <a:rPr lang="ru-RU" sz="5100">
                <a:solidFill>
                  <a:srgbClr val="FFFFFF"/>
                </a:solidFill>
                <a:latin typeface="Times New Roman"/>
                <a:ea typeface="+mj-lt"/>
                <a:cs typeface="+mj-lt"/>
              </a:rPr>
              <a:t>Великой Отечественной войны</a:t>
            </a:r>
            <a:endParaRPr lang="ru-RU" sz="510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>
                <a:solidFill>
                  <a:srgbClr val="FFFFFF"/>
                </a:solidFill>
                <a:latin typeface="Times New Roman"/>
                <a:cs typeface="Calibri" panose="020F0502020204030204"/>
              </a:rPr>
              <a:t>Щукин Я. 11 </a:t>
            </a:r>
            <a:r>
              <a:rPr lang="ru-RU">
                <a:solidFill>
                  <a:srgbClr val="FFFFFF"/>
                </a:solidFill>
                <a:latin typeface="Times New Roman"/>
                <a:cs typeface="Times New Roman"/>
              </a:rPr>
              <a:t>«</a:t>
            </a:r>
            <a:r>
              <a:rPr lang="ru-RU">
                <a:solidFill>
                  <a:srgbClr val="FFFFFF"/>
                </a:solidFill>
                <a:latin typeface="Times New Roman"/>
                <a:cs typeface="Calibri" panose="020F0502020204030204"/>
              </a:rPr>
              <a:t>А</a:t>
            </a:r>
            <a:r>
              <a:rPr lang="ru-RU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»</a:t>
            </a:r>
            <a:endParaRPr lang="ru-RU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71B374-61DF-4B54-BCA9-DBF32FCD5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35" y="28339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1800" dirty="0">
                <a:latin typeface="Times New Roman"/>
                <a:ea typeface="+mn-lt"/>
                <a:cs typeface="+mn-lt"/>
              </a:rPr>
              <a:t>    </a:t>
            </a:r>
            <a:r>
              <a:rPr lang="ru-RU" sz="1800" dirty="0">
                <a:latin typeface="Times New Roman"/>
                <a:cs typeface="Calibri"/>
              </a:rPr>
              <a:t>Великая Отечественная война затронула множество людей в советском пространстве и принесла огромные разрушения, страдания и боль. Многим отраслям пришлось адаптироваться под новые реалии жизни. Кинематограф не остался в стороне и претерпел значительные изменения.</a:t>
            </a:r>
          </a:p>
          <a:p>
            <a:pPr>
              <a:buNone/>
            </a:pPr>
            <a:r>
              <a:rPr lang="ru-RU" sz="1800" dirty="0" smtClean="0">
                <a:latin typeface="Times New Roman"/>
                <a:ea typeface="+mn-lt"/>
                <a:cs typeface="+mn-lt"/>
              </a:rPr>
              <a:t>Первые </a:t>
            </a:r>
            <a:r>
              <a:rPr lang="ru-RU" sz="1800" dirty="0">
                <a:latin typeface="Times New Roman"/>
                <a:ea typeface="+mn-lt"/>
                <a:cs typeface="+mn-lt"/>
              </a:rPr>
              <a:t>изменения затронули ключевые киностудии:  «Мосфильм»  и «Ленфильм» были перенесены в  Алма-Ату (впоследствии там была сформирована. Центральная объединенная киностудия); «Союздетфильм» обрел новый дом в Душанбе.</a:t>
            </a:r>
            <a:endParaRPr lang="ru-RU" sz="18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sz="1800" dirty="0">
                <a:latin typeface="Times New Roman"/>
                <a:ea typeface="+mn-lt"/>
                <a:cs typeface="+mn-lt"/>
              </a:rPr>
              <a:t>    </a:t>
            </a:r>
            <a:br>
              <a:rPr lang="ru-RU" sz="1800" dirty="0">
                <a:latin typeface="Times New Roman"/>
                <a:ea typeface="+mn-lt"/>
                <a:cs typeface="+mn-lt"/>
              </a:rPr>
            </a:br>
            <a:r>
              <a:rPr lang="ru-RU" sz="1800" dirty="0">
                <a:latin typeface="Times New Roman"/>
                <a:ea typeface="+mn-lt"/>
                <a:cs typeface="+mn-lt"/>
              </a:rPr>
              <a:t>Время требовало решительных шагов в сфере просвещения людей, укрепления их морального духа – появился  Воентехфильм, в стенах которого снимали  инструктивные картины, повествующие  об особенностях управления боевой техникой, военной медицине и гражданской обороне («Пехота в бою», «Разведка» и т.д.).</a:t>
            </a:r>
            <a:endParaRPr lang="ru-RU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cs typeface="Calibri" panose="020F0502020204030204"/>
            </a:endParaRPr>
          </a:p>
        </p:txBody>
      </p:sp>
      <p:pic>
        <p:nvPicPr>
          <p:cNvPr id="5" name="Рисунок 5" descr="Изображение выглядит как здание, внешний, текст, зна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929F052-368E-4642-AF39-3AECDC0E3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" r="1347" b="844"/>
          <a:stretch/>
        </p:blipFill>
        <p:spPr>
          <a:xfrm>
            <a:off x="6362700" y="3234753"/>
            <a:ext cx="4361458" cy="35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67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B53414-0CF8-480C-BD1E-AA91C82D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>
                <a:latin typeface="Times New Roman"/>
                <a:cs typeface="Calibri Light"/>
              </a:rPr>
              <a:t>  Фронтовые операторы и режиссёры</a:t>
            </a:r>
            <a:endParaRPr lang="ru-RU" sz="4000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45964C-464F-4BD1-9215-8D41ABA2D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511"/>
            <a:ext cx="10515600" cy="2030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000">
                <a:latin typeface="Times New Roman"/>
                <a:cs typeface="Times New Roman"/>
              </a:rPr>
              <a:t>   Фронтовые операторы и режиссёры (М. Трояновский, М. </a:t>
            </a:r>
            <a:r>
              <a:rPr lang="ru-RU" sz="2000" dirty="0">
                <a:latin typeface="Times New Roman"/>
                <a:cs typeface="Times New Roman"/>
              </a:rPr>
              <a:t>Слуцкий, В. Микоша, Р. Кармен) запечатлели на пленку исторически важные кадры военных действий, ставших впоследствии сюжетным стержнем крупных документальных трудов, таких как «Орловская битва», «Черноморцы», «Сталинград»,  «Разгром немецких войск под Москвой». В 1944 г. собранные материалы были объединены в кинофонд, получивший название «Кинолетопись Великой Отечественной войны».</a:t>
            </a:r>
            <a:endParaRPr lang="ru-RU" sz="2000">
              <a:ea typeface="+mn-lt"/>
              <a:cs typeface="+mn-lt"/>
            </a:endParaRPr>
          </a:p>
          <a:p>
            <a:pPr marL="0" indent="0">
              <a:buNone/>
            </a:pPr>
            <a:endParaRPr lang="ru-RU" sz="2000" dirty="0"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человек, мужчина, внешний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54E44D1-A924-48EB-B9CC-433D2AE1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75" y="3959367"/>
            <a:ext cx="4213344" cy="2881475"/>
          </a:xfrm>
          <a:prstGeom prst="rect">
            <a:avLst/>
          </a:prstGeom>
        </p:spPr>
      </p:pic>
      <p:pic>
        <p:nvPicPr>
          <p:cNvPr id="8" name="Рисунок 8" descr="Изображение выглядит как внешний, человек, бейсбол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D6E8E86-74EC-4D99-ADB2-FB37E44AB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298" y="3959138"/>
            <a:ext cx="4743450" cy="288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482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96E7CA-E928-4B72-886E-4C7C39D2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056"/>
            <a:ext cx="10515600" cy="1429473"/>
          </a:xfrm>
        </p:spPr>
        <p:txBody>
          <a:bodyPr>
            <a:normAutofit fontScale="90000"/>
          </a:bodyPr>
          <a:lstStyle/>
          <a:p>
            <a:r>
              <a:rPr lang="ru-RU" sz="4000">
                <a:latin typeface="Times New Roman"/>
                <a:cs typeface="Times New Roman"/>
              </a:rPr>
              <a:t>Лучшие военные фильмы 1945 г — последствия войны для советского кинематографа</a:t>
            </a:r>
            <a:endParaRPr lang="ru-RU" sz="4000"/>
          </a:p>
          <a:p>
            <a:endParaRPr lang="ru-RU" dirty="0">
              <a:latin typeface="Times New Roman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B2A8C1-9F85-4BDF-B9C3-0B1D71ABB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652"/>
            <a:ext cx="10515600" cy="2480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000" dirty="0">
                <a:latin typeface="Times New Roman"/>
                <a:ea typeface="+mn-lt"/>
                <a:cs typeface="+mn-lt"/>
              </a:rPr>
              <a:t>В победном 1945-ом когнитивно-образный рисунок кино дополнился новыми </a:t>
            </a:r>
            <a:r>
              <a:rPr lang="ru-RU" sz="2000">
                <a:latin typeface="Times New Roman"/>
                <a:ea typeface="+mn-lt"/>
                <a:cs typeface="+mn-lt"/>
              </a:rPr>
              <a:t>штрихами: появились картины, дающие некоторую оценку событиям войны.</a:t>
            </a:r>
            <a:endParaRPr lang="ru-RU" sz="2000">
              <a:latin typeface="Times New Roman"/>
              <a:cs typeface="Calibri"/>
            </a:endParaRPr>
          </a:p>
          <a:p>
            <a:pPr>
              <a:buNone/>
            </a:pPr>
            <a:r>
              <a:rPr lang="ru-RU" sz="2000">
                <a:latin typeface="Times New Roman"/>
                <a:ea typeface="+mn-lt"/>
                <a:cs typeface="+mn-lt"/>
              </a:rPr>
              <a:t>В этот год в прокат вышли:</a:t>
            </a:r>
            <a:endParaRPr lang="ru-RU" sz="2000">
              <a:latin typeface="Times New Roman"/>
              <a:cs typeface="Calibri"/>
            </a:endParaRPr>
          </a:p>
          <a:p>
            <a:pPr marL="0" indent="0">
              <a:buNone/>
            </a:pPr>
            <a:r>
              <a:rPr lang="ru-RU" sz="2000">
                <a:latin typeface="Times New Roman"/>
                <a:ea typeface="+mn-lt"/>
                <a:cs typeface="+mn-lt"/>
              </a:rPr>
              <a:t>Ф. Эрмлера «Великий перелом».</a:t>
            </a:r>
            <a:endParaRPr lang="ru-RU" sz="2000"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r>
              <a:rPr lang="ru-RU" sz="2000" dirty="0">
                <a:latin typeface="Times New Roman"/>
                <a:ea typeface="+mn-lt"/>
                <a:cs typeface="+mn-lt"/>
              </a:rPr>
              <a:t>Историческим фундаментом картины стала Сталинградская битва, но фильм, по словам самого режиссера, был, в первую очередь, о людях, их судьбах и восприятии жестоких реалий </a:t>
            </a:r>
            <a:r>
              <a:rPr lang="ru-RU" sz="2000">
                <a:latin typeface="Times New Roman"/>
                <a:ea typeface="+mn-lt"/>
                <a:cs typeface="+mn-lt"/>
              </a:rPr>
              <a:t>войны.</a:t>
            </a:r>
            <a:endParaRPr lang="ru-RU" sz="2000">
              <a:latin typeface="Times New Roman"/>
              <a:cs typeface="Calibri"/>
            </a:endParaRPr>
          </a:p>
          <a:p>
            <a:pPr marL="0" indent="0">
              <a:buNone/>
            </a:pPr>
            <a:endParaRPr lang="ru-RU" sz="2000" dirty="0">
              <a:latin typeface="Times New Roman"/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текст, книга, фотография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3933799-2EE0-4102-8E54-0F07B90CA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" t="71429" r="-46" b="-35"/>
          <a:stretch/>
        </p:blipFill>
        <p:spPr>
          <a:xfrm>
            <a:off x="0" y="4550592"/>
            <a:ext cx="12193873" cy="23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542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FCE1AB-83A2-4189-BE57-4EC04A5B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8" y="1457297"/>
            <a:ext cx="609228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>
                <a:latin typeface="Times New Roman"/>
                <a:cs typeface="Times New Roman"/>
              </a:rPr>
              <a:t>Драма М. Донского «Непокоренные», посвященная трагедии Бабьего Яра.</a:t>
            </a:r>
            <a:endParaRPr lang="ru-RU" sz="200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ru-RU" sz="2000">
                <a:latin typeface="Times New Roman"/>
                <a:cs typeface="Times New Roman"/>
              </a:rPr>
              <a:t>В 1946 г. эта работа получила приз Международного венецианского кинофестиваля.</a:t>
            </a:r>
            <a:endParaRPr lang="ru-RU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ru-RU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ru-RU" sz="2000" dirty="0">
              <a:cs typeface="Calibri"/>
            </a:endParaRPr>
          </a:p>
        </p:txBody>
      </p:sp>
      <p:pic>
        <p:nvPicPr>
          <p:cNvPr id="4" name="Рисунок 4" descr="Изображение выглядит как мужчина, знак, компьютер,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6FF211E-0F09-4500-BD02-9D099A565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116" y="-2324"/>
            <a:ext cx="4753207" cy="68626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164963-DB8B-43C2-B068-05147374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23" y="2573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>
                <a:latin typeface="Times New Roman"/>
                <a:ea typeface="+mj-lt"/>
                <a:cs typeface="Times New Roman"/>
              </a:rPr>
              <a:t>Непокоренные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0760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1AEA7-0B96-4C91-A086-4D05DE98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59" y="86344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>
                <a:latin typeface="Times New Roman"/>
                <a:ea typeface="+mj-lt"/>
                <a:cs typeface="+mj-lt"/>
              </a:rPr>
              <a:t>Жди меня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DE6609-96D3-4BD3-B1BD-B5C47CF1B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59" y="1175137"/>
            <a:ext cx="455054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000">
                <a:latin typeface="Times New Roman"/>
                <a:ea typeface="+mn-lt"/>
                <a:cs typeface="+mn-lt"/>
              </a:rPr>
              <a:t>премьера 1 ноября 1943 года</a:t>
            </a:r>
            <a:endParaRPr lang="ru-RU" sz="2000"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sz="2000">
                <a:latin typeface="Times New Roman"/>
                <a:ea typeface="+mn-lt"/>
                <a:cs typeface="+mn-lt"/>
              </a:rPr>
              <a:t>Говорят, что многие пережили войну и не свихнулись, потому что все время повторяли про себя Симоновскую строчку «Жди меня — и я вернусь…». Она же стала лейтмотивом сценария, который написал Константин Симонов. Это не фильм-агитка, это фильм-надежда. Про пропавшего без вести летчика и ждущую его жену. Про людей, оказавшихся в ситуации полнейшей неизвестности.</a:t>
            </a:r>
            <a:endParaRPr lang="ru-RU" sz="200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2000" dirty="0">
              <a:latin typeface="Times New Roman"/>
              <a:ea typeface="+mn-lt"/>
              <a:cs typeface="+mn-lt"/>
            </a:endParaRPr>
          </a:p>
        </p:txBody>
      </p:sp>
      <p:pic>
        <p:nvPicPr>
          <p:cNvPr id="4" name="Рисунок 4" descr="Изображение выглядит как текст, книга, человек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EFBD7B9-2759-4073-8F67-142423C3A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31" y="-80"/>
            <a:ext cx="10521175" cy="68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184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D6EEA4-51EF-4796-BE5B-F3EB11F23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фотография, однородный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9121507-DBCD-44CC-898C-E124A7BA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2784" b="43216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0DBE30-1CDF-489D-B7CC-CCD08C30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680"/>
            <a:ext cx="9121835" cy="1325563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  <a:latin typeface="Times New Roman"/>
                <a:cs typeface="Times New Roman"/>
              </a:rPr>
              <a:t>Боевые киносборники и ария Ленского</a:t>
            </a:r>
          </a:p>
          <a:p>
            <a:endParaRPr lang="ru-RU" sz="4000">
              <a:solidFill>
                <a:srgbClr val="FFFFFF"/>
              </a:solidFill>
              <a:latin typeface="Times New Roman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E489B6-DC77-433F-B498-74F96C144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551"/>
            <a:ext cx="10246256" cy="44874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00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В игровом кино первыми свидетельствами военного времени стали боевые киносборники – так называемые БКС. Выходили они под девизом "Враг будет разбит, победа будет за нами!" и состояли из нескольких частей. В выпуск входили новости с фронта, очерки, сатирические короткометражки и музыкальные номера. </a:t>
            </a:r>
            <a:r>
              <a:rPr lang="ru-RU" sz="2000" dirty="0">
                <a:latin typeface="Times New Roman"/>
                <a:ea typeface="+mn-lt"/>
                <a:cs typeface="+mn-lt"/>
              </a:rPr>
              <a:t/>
            </a:r>
            <a:br>
              <a:rPr lang="ru-RU" sz="2000" dirty="0">
                <a:latin typeface="Times New Roman"/>
                <a:ea typeface="+mn-lt"/>
                <a:cs typeface="+mn-lt"/>
              </a:rPr>
            </a:br>
            <a:r>
              <a:rPr lang="ru-RU" sz="2000" dirty="0">
                <a:latin typeface="Times New Roman"/>
                <a:ea typeface="+mn-lt"/>
                <a:cs typeface="+mn-lt"/>
              </a:rPr>
              <a:t/>
            </a:r>
            <a:br>
              <a:rPr lang="ru-RU" sz="2000" dirty="0">
                <a:latin typeface="Times New Roman"/>
                <a:ea typeface="+mn-lt"/>
                <a:cs typeface="+mn-lt"/>
              </a:rPr>
            </a:br>
            <a:r>
              <a:rPr lang="ru-RU" sz="200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"Буквально с первых месяцев войны начали снимать БКС – боевые киносборники из короткометражных фильмов, которые немедленно шли на фронт. Причем к их съемкам привлекали любимых героев 30-х годов. Чапаев, который с собой увлекал красноармейцев против фашистов, или Максим. В БКС смонтировали старые кадры из фильма "Юность Максима" с новыми съемками Чиркова, который напутствовал солдат на бой. Это потрясающе работало. Снимали фильмы-концерты. Все популярные актеры для фронта пели и плясали – Русланова, которую все обожали, Уланова, Лемешев. Это все, кстати, было своего рода оружием. Потому что, например, Ария Ленского в исполнении Лемешева людей вдохновляла не меньше, чем "Вставай страна огромная", потому что люди понимали, что они защищают", - говорит Наум Клейман.</a:t>
            </a:r>
          </a:p>
        </p:txBody>
      </p:sp>
    </p:spTree>
    <p:extLst>
      <p:ext uri="{BB962C8B-B14F-4D97-AF65-F5344CB8AC3E}">
        <p14:creationId xmlns:p14="http://schemas.microsoft.com/office/powerpoint/2010/main" val="2360077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912723-9107-404C-BCB9-92EE6586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latin typeface="Times New Roman"/>
                <a:cs typeface="Times New Roman"/>
              </a:rPr>
              <a:t>Темы военного времени</a:t>
            </a:r>
            <a:endParaRPr lang="ru-RU" sz="4000">
              <a:latin typeface="Times New Roman"/>
              <a:cs typeface="Calibri Light"/>
            </a:endParaRPr>
          </a:p>
          <a:p>
            <a:endParaRPr lang="ru-RU" sz="4000" dirty="0">
              <a:latin typeface="Times New Roman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4C41A9-C24A-4216-AC7C-33388852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89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>
                <a:latin typeface="Times New Roman"/>
                <a:ea typeface="+mn-lt"/>
                <a:cs typeface="+mn-lt"/>
              </a:rPr>
              <a:t>Центральная киностудия стала местом съемок и для самого амбициозного фильма Сергея Эйзенштейна "Иван Грозный". Как рассказывает Наум Клейман, Эйзенштейн в начале войны хотел снимать короткометражные фильмы для боевых киносборников и читал лекции о драматургии короткометражного сценария, ориентировал студентов ВГИКа на то, чтобы они использовали в своих военных короткометражках не только современные сюжеты, но и классическую литературу. В частности, режиссеру Михаилу Швейцеру Эйзенштейн советовал снять эпизоды из "Войны и мира", говоря о том, что "Толстой – такой же боец, как наши новые писатели".</a:t>
            </a:r>
            <a:endParaRPr lang="ru-RU" sz="2000">
              <a:latin typeface="Times New Roman"/>
              <a:cs typeface="Calibri"/>
            </a:endParaRPr>
          </a:p>
        </p:txBody>
      </p:sp>
      <p:pic>
        <p:nvPicPr>
          <p:cNvPr id="4" name="Рисунок 4" descr="Изображение выглядит как человек, мужчина, сидит, чер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97EEEBA-5044-4B4B-8195-E4C5BBD4F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" t="12330" r="-46" b="-113"/>
          <a:stretch/>
        </p:blipFill>
        <p:spPr>
          <a:xfrm>
            <a:off x="0" y="3822016"/>
            <a:ext cx="12193873" cy="721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0478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F2F13F-89F4-46C3-9027-91B10A50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076"/>
            <a:ext cx="10515600" cy="1325563"/>
          </a:xfrm>
        </p:spPr>
        <p:txBody>
          <a:bodyPr/>
          <a:lstStyle/>
          <a:p>
            <a:r>
              <a:rPr lang="ru-RU" sz="4000">
                <a:latin typeface="Times New Roman"/>
                <a:cs typeface="Times New Roman"/>
              </a:rPr>
              <a:t>Потери и приобретения</a:t>
            </a:r>
          </a:p>
          <a:p>
            <a:endParaRPr lang="ru-RU" sz="4000" dirty="0">
              <a:latin typeface="Times New Roman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DDE49A-2BEE-42DD-BD50-816472496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72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>
                <a:latin typeface="Times New Roman"/>
                <a:ea typeface="+mn-lt"/>
                <a:cs typeface="+mn-lt"/>
              </a:rPr>
              <a:t>Подвигом, впрочем, можно считать все созданные в условиях военного времени кинокартины.</a:t>
            </a:r>
            <a:r>
              <a:rPr lang="ru-RU" sz="2000" dirty="0">
                <a:latin typeface="Times New Roman"/>
                <a:ea typeface="+mn-lt"/>
                <a:cs typeface="+mn-lt"/>
              </a:rPr>
              <a:t/>
            </a:r>
            <a:br>
              <a:rPr lang="ru-RU" sz="2000" dirty="0">
                <a:latin typeface="Times New Roman"/>
                <a:ea typeface="+mn-lt"/>
                <a:cs typeface="+mn-lt"/>
              </a:rPr>
            </a:br>
            <a:r>
              <a:rPr lang="ru-RU" sz="2000" dirty="0">
                <a:latin typeface="Times New Roman"/>
                <a:ea typeface="+mn-lt"/>
                <a:cs typeface="+mn-lt"/>
              </a:rPr>
              <a:t/>
            </a:r>
            <a:br>
              <a:rPr lang="ru-RU" sz="2000" dirty="0">
                <a:latin typeface="Times New Roman"/>
                <a:ea typeface="+mn-lt"/>
                <a:cs typeface="+mn-lt"/>
              </a:rPr>
            </a:br>
            <a:r>
              <a:rPr lang="ru-RU" sz="2000">
                <a:latin typeface="Times New Roman"/>
                <a:ea typeface="+mn-lt"/>
                <a:cs typeface="+mn-lt"/>
              </a:rPr>
              <a:t>"Надо представить, что это было такое, когда актеры, работавшие в театрах, - скажем, питерские актеры из Театра имени Пушкина, который был эвакуирован в Новосибирск, - ехали ночами после спектакля на съемки в Алма-Ату, приезжали на несколько дней, а потом возвращались играть в театр. Напряжение было колоссальное. Но кинопроизводство во время войны не прерывалось ни на месяц. Кино и в тылу было таким же фронтом", - говорит Клейман.</a:t>
            </a:r>
            <a:r>
              <a:rPr lang="ru-RU" sz="2000" dirty="0">
                <a:latin typeface="Times New Roman"/>
                <a:ea typeface="+mn-lt"/>
                <a:cs typeface="+mn-lt"/>
              </a:rPr>
              <a:t/>
            </a:r>
            <a:br>
              <a:rPr lang="ru-RU" sz="2000" dirty="0">
                <a:latin typeface="Times New Roman"/>
                <a:ea typeface="+mn-lt"/>
                <a:cs typeface="+mn-lt"/>
              </a:rPr>
            </a:br>
            <a:r>
              <a:rPr lang="ru-RU" sz="2000" dirty="0">
                <a:latin typeface="Times New Roman"/>
                <a:ea typeface="+mn-lt"/>
                <a:cs typeface="+mn-lt"/>
              </a:rPr>
              <a:t/>
            </a:r>
            <a:br>
              <a:rPr lang="ru-RU" sz="2000" dirty="0">
                <a:latin typeface="Times New Roman"/>
                <a:ea typeface="+mn-lt"/>
                <a:cs typeface="+mn-lt"/>
              </a:rPr>
            </a:br>
            <a:r>
              <a:rPr lang="ru-RU" sz="2000">
                <a:latin typeface="Times New Roman"/>
                <a:ea typeface="+mn-lt"/>
                <a:cs typeface="+mn-lt"/>
              </a:rPr>
              <a:t>Далеко не все кинематографисты соглашались на эвакуацию, но многие понимали, что именно так они и выполняют свой долг перед родиной.</a:t>
            </a:r>
            <a:endParaRPr lang="ru-RU" sz="2000">
              <a:latin typeface="Times New Roman"/>
              <a:cs typeface="Calibri"/>
            </a:endParaRPr>
          </a:p>
        </p:txBody>
      </p:sp>
      <p:pic>
        <p:nvPicPr>
          <p:cNvPr id="4" name="Рисунок 4" descr="Изображение выглядит как внешний, дорога, фотография, чер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58D0F44-AB71-4167-9CAC-E686FECED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" t="36804" r="-46" b="121"/>
          <a:stretch/>
        </p:blipFill>
        <p:spPr>
          <a:xfrm>
            <a:off x="0" y="4738429"/>
            <a:ext cx="12193872" cy="48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9083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Произвольный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Кинематограф СССР во время Великой Отечественной войны</vt:lpstr>
      <vt:lpstr>Презентация PowerPoint</vt:lpstr>
      <vt:lpstr>  Фронтовые операторы и режиссёры</vt:lpstr>
      <vt:lpstr>Лучшие военные фильмы 1945 г — последствия войны для советского кинематографа </vt:lpstr>
      <vt:lpstr>Непокоренные</vt:lpstr>
      <vt:lpstr>Жди меня</vt:lpstr>
      <vt:lpstr>Боевые киносборники и ария Ленского </vt:lpstr>
      <vt:lpstr>Темы военного времени </vt:lpstr>
      <vt:lpstr>Потери и приобретения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admin</cp:lastModifiedBy>
  <cp:revision>237</cp:revision>
  <dcterms:created xsi:type="dcterms:W3CDTF">2020-04-26T11:26:44Z</dcterms:created>
  <dcterms:modified xsi:type="dcterms:W3CDTF">2020-05-03T12:35:00Z</dcterms:modified>
</cp:coreProperties>
</file>