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829" autoAdjust="0"/>
  </p:normalViewPr>
  <p:slideViewPr>
    <p:cSldViewPr>
      <p:cViewPr varScale="1">
        <p:scale>
          <a:sx n="108" d="100"/>
          <a:sy n="108" d="100"/>
        </p:scale>
        <p:origin x="-90"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19.05.2020</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19.05.2020</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19.05.2020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19.05.2020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19.05.2020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19.05.2020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19.05.2020</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19.05.2020</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19.05.2020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399"/>
            <a:ext cx="8219256" cy="1188369"/>
          </a:xfrm>
        </p:spPr>
        <p:txBody>
          <a:bodyPr>
            <a:normAutofit fontScale="90000"/>
          </a:bodyPr>
          <a:lstStyle/>
          <a:p>
            <a:pPr algn="ctr"/>
            <a:r>
              <a:rPr lang="ru-RU" b="1" spc="0"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 Строки, опаленные войны…»</a:t>
            </a:r>
            <a:endParaRPr lang="ru-RU" b="1" spc="0"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4" name="Прямоугольник 3"/>
          <p:cNvSpPr/>
          <p:nvPr/>
        </p:nvSpPr>
        <p:spPr>
          <a:xfrm>
            <a:off x="4479630"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993914" cy="506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704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bg2"/>
                </a:solidFill>
              </a:rPr>
              <a:t>ИСТОРИЯ И ХРОНИКА</a:t>
            </a:r>
            <a:endParaRPr lang="ru-RU" dirty="0">
              <a:solidFill>
                <a:schemeClr val="bg2"/>
              </a:solidFill>
            </a:endParaRPr>
          </a:p>
        </p:txBody>
      </p:sp>
      <p:sp>
        <p:nvSpPr>
          <p:cNvPr id="3" name="Объект 2"/>
          <p:cNvSpPr>
            <a:spLocks noGrp="1"/>
          </p:cNvSpPr>
          <p:nvPr>
            <p:ph sz="half" idx="1"/>
          </p:nvPr>
        </p:nvSpPr>
        <p:spPr/>
        <p:txBody>
          <a:bodyPr>
            <a:normAutofit/>
          </a:bodyPr>
          <a:lstStyle/>
          <a:p>
            <a:pPr marL="0" indent="0">
              <a:buNone/>
            </a:pPr>
            <a:r>
              <a:rPr lang="ru-RU" sz="1400" b="1" i="1" dirty="0">
                <a:solidFill>
                  <a:schemeClr val="tx2"/>
                </a:solidFill>
              </a:rPr>
              <a:t>Почти 75 лет прошло с тех пор, как закончилась самая страшная война в истории человечества. Каждый уходящий год все дальше и дальше отдаляет нас от событий Великой Отечественной войны. На смену одним поколениям приходят другие, уходят живые свидетели той противоречивой и великой эпохи… Но время не в силах вытеснить из памяти человечества всех тех, кто сражался во имя своего народа, во имя своей Родины! Именно наша память не дает порваться той нити жизни, которая связывает нас со всеми живущими и ушедшими от нас, героями Великой Отечественной войны 1941-1945 гг. Вечная память тем, кто не вернулся с той страшной войны, Вечная слава тем, кто остался жив! Наш святой долг помнить и чтить подвиг своих предков!</a:t>
            </a:r>
            <a:endParaRPr lang="ru-RU" sz="1400" dirty="0">
              <a:solidFill>
                <a:schemeClr val="tx2"/>
              </a:solidFill>
            </a:endParaRPr>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94150" y="1628800"/>
            <a:ext cx="4010297" cy="4032448"/>
          </a:xfrm>
        </p:spPr>
      </p:pic>
    </p:spTree>
    <p:extLst>
      <p:ext uri="{BB962C8B-B14F-4D97-AF65-F5344CB8AC3E}">
        <p14:creationId xmlns:p14="http://schemas.microsoft.com/office/powerpoint/2010/main" val="168122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41426"/>
            <a:ext cx="8222338" cy="4988444"/>
          </a:xfrm>
        </p:spPr>
      </p:pic>
      <p:sp>
        <p:nvSpPr>
          <p:cNvPr id="3" name="Заголовок 2"/>
          <p:cNvSpPr>
            <a:spLocks noGrp="1"/>
          </p:cNvSpPr>
          <p:nvPr>
            <p:ph type="title"/>
          </p:nvPr>
        </p:nvSpPr>
        <p:spPr/>
        <p:txBody>
          <a:bodyPr>
            <a:normAutofit fontScale="90000"/>
          </a:bodyPr>
          <a:lstStyle/>
          <a:p>
            <a:pPr algn="ctr"/>
            <a:r>
              <a:rPr lang="ru-RU" dirty="0" smtClean="0">
                <a:solidFill>
                  <a:schemeClr val="accent2">
                    <a:lumMod val="75000"/>
                  </a:schemeClr>
                </a:solidFill>
              </a:rPr>
              <a:t>Спасибо за внимание!     </a:t>
            </a:r>
            <a:r>
              <a:rPr lang="ru-RU" sz="1800" dirty="0" smtClean="0">
                <a:solidFill>
                  <a:schemeClr val="bg1"/>
                </a:solidFill>
                <a:latin typeface="Times New Roman" panose="02020603050405020304" pitchFamily="18" charset="0"/>
                <a:cs typeface="Times New Roman" panose="02020603050405020304" pitchFamily="18" charset="0"/>
              </a:rPr>
              <a:t>Составила: Колесникова Т. А.</a:t>
            </a:r>
            <a:br>
              <a:rPr lang="ru-RU" sz="1800" dirty="0" smtClean="0">
                <a:solidFill>
                  <a:schemeClr val="bg1"/>
                </a:solidFill>
                <a:latin typeface="Times New Roman" panose="02020603050405020304" pitchFamily="18" charset="0"/>
                <a:cs typeface="Times New Roman" panose="02020603050405020304" pitchFamily="18" charset="0"/>
              </a:rPr>
            </a:br>
            <a:r>
              <a:rPr lang="ru-RU" sz="1800" dirty="0" smtClean="0">
                <a:solidFill>
                  <a:schemeClr val="bg1"/>
                </a:solidFill>
                <a:latin typeface="Times New Roman" panose="02020603050405020304" pitchFamily="18" charset="0"/>
                <a:cs typeface="Times New Roman" panose="02020603050405020304" pitchFamily="18" charset="0"/>
              </a:rPr>
              <a:t>                                                                                                                                         Ученица  5 «Б» класса</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7664" y="1628801"/>
            <a:ext cx="2736304" cy="4524315"/>
          </a:xfrm>
          <a:prstGeom prst="rect">
            <a:avLst/>
          </a:prstGeom>
        </p:spPr>
        <p:txBody>
          <a:bodyPr wrap="square">
            <a:spAutoFit/>
          </a:bodyPr>
          <a:lstStyle/>
          <a:p>
            <a:r>
              <a:rPr lang="ru-RU" sz="800" dirty="0">
                <a:solidFill>
                  <a:schemeClr val="bg1">
                    <a:lumMod val="95000"/>
                    <a:lumOff val="5000"/>
                  </a:schemeClr>
                </a:solidFill>
                <a:latin typeface="Arial Black" panose="020B0A04020102020204" pitchFamily="34" charset="0"/>
              </a:rPr>
              <a:t>Идут года, но кровоточат раны,</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Врагами нанесенные в бою,</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Спасибо, дорогие ветераны,</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За молодость беспечную мою!</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За то, что не стреляют автоматы,</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Что мины не взрывают тишину,</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Вы были молоды, ни в чем не виноваты,</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За что судьба вам уготовила войну?</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Чтоб дать нам право жить на этом свете,</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Вы шли сражаться, грудью на врага,</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Вас ждали дома мамы, жены, дети…</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Храня тепло родного очага…</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За то, чтоб звезды в небе нам сияли,</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За то, чтоб на дворе цвела весна,</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Сражались вы, и «за ценой не постояли»,</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Но непомерно высока цена…</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И каждый год весной, в начале мая,</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Объединяет праздник всю страну,</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Смотря на вас, я всякий раз не понимаю,</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За что судьба вам уготовила войну?!!!</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И слезы всякий раз встают туманом,</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Готовы ливнем грусти течь из глаз,</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Спасибо, дорогие ветераны,</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Вам всем! Отдельно каждому из вас…</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Как кровь, сияют красные тюльпаны,</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Возложенные к «Вечному огню»,</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Спасибо, дорогие ветераны,</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За молодость беспечную мою…</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Я никогда, поверьте, не устану,</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За ваши подвиги вас всех благодарить,</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Спасибо, дорогие ветераны,</a:t>
            </a:r>
            <a:br>
              <a:rPr lang="ru-RU" sz="800" dirty="0">
                <a:solidFill>
                  <a:schemeClr val="bg1">
                    <a:lumMod val="95000"/>
                    <a:lumOff val="5000"/>
                  </a:schemeClr>
                </a:solidFill>
                <a:latin typeface="Arial Black" panose="020B0A04020102020204" pitchFamily="34" charset="0"/>
              </a:rPr>
            </a:br>
            <a:r>
              <a:rPr lang="ru-RU" sz="800" dirty="0">
                <a:solidFill>
                  <a:schemeClr val="bg1">
                    <a:lumMod val="95000"/>
                    <a:lumOff val="5000"/>
                  </a:schemeClr>
                </a:solidFill>
                <a:latin typeface="Arial Black" panose="020B0A04020102020204" pitchFamily="34" charset="0"/>
              </a:rPr>
              <a:t>За этот шанс под мирным небом жить!</a:t>
            </a:r>
            <a:br>
              <a:rPr lang="ru-RU" sz="800" dirty="0">
                <a:solidFill>
                  <a:schemeClr val="bg1">
                    <a:lumMod val="95000"/>
                    <a:lumOff val="5000"/>
                  </a:schemeClr>
                </a:solidFill>
                <a:latin typeface="Arial Black" panose="020B0A04020102020204" pitchFamily="34" charset="0"/>
              </a:rPr>
            </a:br>
            <a:endParaRPr lang="ru-RU" sz="800" dirty="0">
              <a:solidFill>
                <a:schemeClr val="bg1">
                  <a:lumMod val="95000"/>
                  <a:lumOff val="5000"/>
                </a:schemeClr>
              </a:solidFill>
              <a:latin typeface="Arial Black" panose="020B0A04020102020204" pitchFamily="34" charset="0"/>
            </a:endParaRPr>
          </a:p>
        </p:txBody>
      </p:sp>
    </p:spTree>
    <p:extLst>
      <p:ext uri="{BB962C8B-B14F-4D97-AF65-F5344CB8AC3E}">
        <p14:creationId xmlns:p14="http://schemas.microsoft.com/office/powerpoint/2010/main" val="661827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955576"/>
          </a:xfrm>
        </p:spPr>
        <p:txBody>
          <a:bodyPr>
            <a:normAutofit fontScale="90000"/>
          </a:bodyPr>
          <a:lstStyle/>
          <a:p>
            <a:pPr algn="ctr"/>
            <a:r>
              <a:rPr lang="ru-RU" dirty="0" smtClean="0">
                <a:solidFill>
                  <a:schemeClr val="bg2">
                    <a:lumMod val="75000"/>
                  </a:schemeClr>
                </a:solidFill>
              </a:rPr>
              <a:t>Великая Отечественная Война 1941-1945</a:t>
            </a:r>
            <a:endParaRPr lang="ru-RU" dirty="0">
              <a:solidFill>
                <a:schemeClr val="bg2">
                  <a:lumMod val="75000"/>
                </a:schemeClr>
              </a:solidFill>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2709" r="12709"/>
          <a:stretch>
            <a:fillRect/>
          </a:stretch>
        </p:blipFill>
        <p:spPr/>
      </p:pic>
      <p:sp>
        <p:nvSpPr>
          <p:cNvPr id="4" name="Текст 3"/>
          <p:cNvSpPr>
            <a:spLocks noGrp="1"/>
          </p:cNvSpPr>
          <p:nvPr>
            <p:ph type="body" sz="half" idx="2"/>
          </p:nvPr>
        </p:nvSpPr>
        <p:spPr>
          <a:xfrm>
            <a:off x="6660232" y="1556792"/>
            <a:ext cx="2057400" cy="4419600"/>
          </a:xfrm>
        </p:spPr>
        <p:txBody>
          <a:bodyPr>
            <a:normAutofit fontScale="77500" lnSpcReduction="20000"/>
          </a:bodyPr>
          <a:lstStyle/>
          <a:p>
            <a:pPr algn="just"/>
            <a:r>
              <a:rPr lang="ru-RU" dirty="0"/>
              <a:t>Великая Отечественная Война (1941-1945) - одно из важнейших событий в истории русского народа, оставившее неизгладимый след в душе каждого человека. За, казалось бы, недолгие четыре года было потеряно почти 100 миллионов человеческих жизней, разрушено более полутора тысяч городов и поселков, выведено из строя более 30 тысяч промышленных предприятий и не менее 60 тысяч километров дорог. Наше государство переживало сильнейшее потрясение, которое тяжело осознать даже сейчас, в мирное время</a:t>
            </a:r>
            <a:r>
              <a:rPr lang="ru-RU" dirty="0" smtClean="0"/>
              <a:t>.</a:t>
            </a:r>
            <a:endParaRPr lang="ru-RU" dirty="0"/>
          </a:p>
        </p:txBody>
      </p:sp>
    </p:spTree>
    <p:extLst>
      <p:ext uri="{BB962C8B-B14F-4D97-AF65-F5344CB8AC3E}">
        <p14:creationId xmlns:p14="http://schemas.microsoft.com/office/powerpoint/2010/main" val="56651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08180" y="332656"/>
            <a:ext cx="6297420" cy="6120680"/>
          </a:xfrm>
        </p:spPr>
      </p:pic>
      <p:sp>
        <p:nvSpPr>
          <p:cNvPr id="3" name="Текст 2"/>
          <p:cNvSpPr>
            <a:spLocks noGrp="1"/>
          </p:cNvSpPr>
          <p:nvPr>
            <p:ph type="body" idx="2"/>
          </p:nvPr>
        </p:nvSpPr>
        <p:spPr>
          <a:xfrm>
            <a:off x="6876256" y="1268760"/>
            <a:ext cx="1889792" cy="4896544"/>
          </a:xfrm>
        </p:spPr>
        <p:txBody>
          <a:bodyPr>
            <a:normAutofit fontScale="55000" lnSpcReduction="20000"/>
          </a:bodyPr>
          <a:lstStyle/>
          <a:p>
            <a:pPr algn="just"/>
            <a:r>
              <a:rPr lang="ru-RU" dirty="0"/>
              <a:t>Первый период (22 июня 1941 г. – ноябрь 1942 г.). Нападение Германии на СССР. Начальный период войны. Крах блицкрига. Битва за Москву. Неудачи и поражения лета 1942 г.</a:t>
            </a:r>
          </a:p>
          <a:p>
            <a:pPr algn="just"/>
            <a:r>
              <a:rPr lang="ru-RU" dirty="0"/>
              <a:t>Второй период (ноябрь 1942 г. – декабрь 1943 г.). Коренной перелом в ходе войны. Победы в Сталинградской и Курской битвах, а также в битве за Днепр.</a:t>
            </a:r>
          </a:p>
          <a:p>
            <a:pPr algn="just"/>
            <a:r>
              <a:rPr lang="ru-RU" dirty="0"/>
              <a:t>Третий период (январь 1944 г. – 9 мая 1945 г.). Изгнание врага за пределы территории СССР. Освобождение от оккупации стран Европы. Распад фашистского блока. Берлинская операция. Безоговорочная капитуляция Германии.</a:t>
            </a:r>
          </a:p>
          <a:p>
            <a:pPr algn="just"/>
            <a:r>
              <a:rPr lang="ru-RU" dirty="0"/>
              <a:t>При этом следует заметить, что советско-японская война рассматривается как логическое продолжение Великой Отечественной войны.</a:t>
            </a:r>
          </a:p>
          <a:p>
            <a:endParaRPr lang="ru-RU" dirty="0"/>
          </a:p>
        </p:txBody>
      </p:sp>
      <p:sp>
        <p:nvSpPr>
          <p:cNvPr id="4" name="Заголовок 3"/>
          <p:cNvSpPr>
            <a:spLocks noGrp="1"/>
          </p:cNvSpPr>
          <p:nvPr>
            <p:ph type="title"/>
          </p:nvPr>
        </p:nvSpPr>
        <p:spPr/>
        <p:txBody>
          <a:bodyPr>
            <a:normAutofit fontScale="90000"/>
          </a:bodyPr>
          <a:lstStyle/>
          <a:p>
            <a:pPr algn="ctr"/>
            <a:r>
              <a:rPr lang="ru-RU" dirty="0">
                <a:solidFill>
                  <a:schemeClr val="bg2">
                    <a:lumMod val="75000"/>
                  </a:schemeClr>
                </a:solidFill>
              </a:rPr>
              <a:t>Основные периоды Великой Отечественной войны</a:t>
            </a:r>
            <a:br>
              <a:rPr lang="ru-RU" dirty="0">
                <a:solidFill>
                  <a:schemeClr val="bg2">
                    <a:lumMod val="75000"/>
                  </a:schemeClr>
                </a:solidFill>
              </a:rPr>
            </a:br>
            <a:endParaRPr lang="ru-RU" dirty="0">
              <a:solidFill>
                <a:schemeClr val="bg2">
                  <a:lumMod val="75000"/>
                </a:schemeClr>
              </a:solidFill>
            </a:endParaRPr>
          </a:p>
        </p:txBody>
      </p:sp>
    </p:spTree>
    <p:extLst>
      <p:ext uri="{BB962C8B-B14F-4D97-AF65-F5344CB8AC3E}">
        <p14:creationId xmlns:p14="http://schemas.microsoft.com/office/powerpoint/2010/main" val="92144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solidFill>
                  <a:schemeClr val="accent1">
                    <a:lumMod val="50000"/>
                  </a:schemeClr>
                </a:solidFill>
              </a:rPr>
              <a:t>«Дети Великой Отечественной войны» Зина Портнова</a:t>
            </a:r>
            <a:endParaRPr lang="ru-RU" sz="3600" dirty="0">
              <a:solidFill>
                <a:schemeClr val="accent1">
                  <a:lumMod val="50000"/>
                </a:schemeClr>
              </a:solidFill>
            </a:endParaRPr>
          </a:p>
        </p:txBody>
      </p:sp>
      <p:sp>
        <p:nvSpPr>
          <p:cNvPr id="3" name="Объект 2"/>
          <p:cNvSpPr>
            <a:spLocks noGrp="1"/>
          </p:cNvSpPr>
          <p:nvPr>
            <p:ph sz="half" idx="1"/>
          </p:nvPr>
        </p:nvSpPr>
        <p:spPr/>
        <p:txBody>
          <a:bodyPr>
            <a:normAutofit fontScale="77500" lnSpcReduction="20000"/>
          </a:bodyPr>
          <a:lstStyle/>
          <a:p>
            <a:pPr marL="0" indent="0">
              <a:buNone/>
            </a:pPr>
            <a:r>
              <a:rPr lang="ru-RU" dirty="0">
                <a:solidFill>
                  <a:schemeClr val="tx2"/>
                </a:solidFill>
              </a:rPr>
              <a:t>Зина служила разведчицей партизанского отряда на территории Белорусской ССР. В 1942 году она вступила в подпольную комсомольско-молодежную организацию «Юные мстители». Там Зина активно участвовала в распространении агитационных листовок и устраивала диверсии против захватчиков. В 1943 году Портнова попала в плен к немцам. Во время допроса она схватила со стола пистолет следователя, застрелила его и еще двух фашистов, пыталась сбежать. Но ей не удалось этого сделать.</a:t>
            </a: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484784"/>
            <a:ext cx="4135438" cy="4608512"/>
          </a:xfrm>
        </p:spPr>
      </p:pic>
    </p:spTree>
    <p:extLst>
      <p:ext uri="{BB962C8B-B14F-4D97-AF65-F5344CB8AC3E}">
        <p14:creationId xmlns:p14="http://schemas.microsoft.com/office/powerpoint/2010/main" val="278697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779363" y="1124744"/>
            <a:ext cx="2986685" cy="5256584"/>
          </a:xfrm>
        </p:spPr>
        <p:txBody>
          <a:bodyPr>
            <a:noAutofit/>
          </a:bodyPr>
          <a:lstStyle/>
          <a:p>
            <a:pPr algn="ctr"/>
            <a:r>
              <a:rPr lang="ru-RU" sz="1050" dirty="0"/>
              <a:t>Из книги Василия Смирнова «Зина Портнова»:</a:t>
            </a:r>
          </a:p>
          <a:p>
            <a:pPr algn="just"/>
            <a:r>
              <a:rPr lang="ru-RU" sz="1050" dirty="0"/>
              <a:t>«Допрашивали ее самые изощренные в жестоких пытках палачи…. Ей обещали сохранить жизнь, если только юная партизанка во всем признается, назовет имена всех известных ей подпольщиков и партизан. И опять гестаповцы встречались с удивлявшей их непоколебимой твердостью этой упрямой девочки, которая в их протоколах именовалась “советской бандиткой”. Зина, измученная пытками, отказывалась отвечать на вопросы, надеясь, что так ее быстрее убьют… Однажды на тюремном дворе заключенные видели, как совсем седая девочка, когда ее вели на очередной допрос-пытку, бросилась под колеса проезжавшего грузовика. Но машину остановили, девчонку вытащили из-под колес и снова повели на допрос…»</a:t>
            </a:r>
          </a:p>
          <a:p>
            <a:r>
              <a:rPr lang="ru-RU" sz="1050" dirty="0"/>
              <a:t>10 января 1944 года 17-летнюю Зину Портнову расстреляли. В 1985-м ей посмертно </a:t>
            </a:r>
            <a:r>
              <a:rPr lang="ru-RU" sz="1050" b="1" dirty="0"/>
              <a:t>присвоено звание </a:t>
            </a:r>
            <a:r>
              <a:rPr lang="ru-RU" sz="1050" dirty="0"/>
              <a:t>Героя Советского Союза.</a:t>
            </a:r>
          </a:p>
          <a:p>
            <a:endParaRPr lang="ru-RU" sz="1050" dirty="0"/>
          </a:p>
        </p:txBody>
      </p:sp>
      <p:sp>
        <p:nvSpPr>
          <p:cNvPr id="4" name="Заголовок 3"/>
          <p:cNvSpPr>
            <a:spLocks noGrp="1"/>
          </p:cNvSpPr>
          <p:nvPr>
            <p:ph type="title"/>
          </p:nvPr>
        </p:nvSpPr>
        <p:spPr>
          <a:xfrm>
            <a:off x="5940152" y="404664"/>
            <a:ext cx="2822848" cy="576064"/>
          </a:xfrm>
        </p:spPr>
        <p:txBody>
          <a:bodyPr>
            <a:noAutofit/>
          </a:bodyPr>
          <a:lstStyle/>
          <a:p>
            <a:pPr algn="ctr"/>
            <a:r>
              <a:rPr lang="ru-RU" sz="2800" dirty="0" smtClean="0">
                <a:solidFill>
                  <a:schemeClr val="bg2"/>
                </a:solidFill>
              </a:rPr>
              <a:t>Зина Портнова</a:t>
            </a:r>
            <a:endParaRPr lang="ru-RU" sz="2800" dirty="0">
              <a:solidFill>
                <a:schemeClr val="bg2"/>
              </a:solidFill>
            </a:endParaRPr>
          </a:p>
        </p:txBody>
      </p:sp>
      <p:pic>
        <p:nvPicPr>
          <p:cNvPr id="10" name="Объект 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3" y="639598"/>
            <a:ext cx="4680519" cy="5525706"/>
          </a:xfrm>
        </p:spPr>
      </p:pic>
    </p:spTree>
    <p:extLst>
      <p:ext uri="{BB962C8B-B14F-4D97-AF65-F5344CB8AC3E}">
        <p14:creationId xmlns:p14="http://schemas.microsoft.com/office/powerpoint/2010/main" val="278165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bg2"/>
                </a:solidFill>
              </a:rPr>
              <a:t>Подвиг Валя Котик (1930-1944)</a:t>
            </a:r>
            <a:endParaRPr lang="ru-RU" dirty="0">
              <a:solidFill>
                <a:schemeClr val="bg2"/>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484784"/>
            <a:ext cx="3815726" cy="4680520"/>
          </a:xfrm>
        </p:spPr>
      </p:pic>
      <p:sp>
        <p:nvSpPr>
          <p:cNvPr id="4" name="Объект 3"/>
          <p:cNvSpPr>
            <a:spLocks noGrp="1"/>
          </p:cNvSpPr>
          <p:nvPr>
            <p:ph sz="half" idx="2"/>
          </p:nvPr>
        </p:nvSpPr>
        <p:spPr>
          <a:xfrm>
            <a:off x="4648200" y="1844824"/>
            <a:ext cx="4059936" cy="4392488"/>
          </a:xfrm>
        </p:spPr>
        <p:txBody>
          <a:bodyPr>
            <a:normAutofit fontScale="47500" lnSpcReduction="20000"/>
          </a:bodyPr>
          <a:lstStyle/>
          <a:p>
            <a:pPr algn="just"/>
            <a:r>
              <a:rPr lang="ru-RU" dirty="0">
                <a:solidFill>
                  <a:schemeClr val="tx2"/>
                </a:solidFill>
              </a:rPr>
              <a:t>Война застала смелого юношу в родной Украине, когда он едва отучился 5 классов. В занятом фашистами родном селе он вел свою войну: не только добывал особо важные сведения для своих, но и рисовал карикатуры на немцев и расклеивал в местах, где листовки могли увидеть больше людей.</a:t>
            </a:r>
          </a:p>
          <a:p>
            <a:pPr algn="just"/>
            <a:r>
              <a:rPr lang="ru-RU" dirty="0">
                <a:solidFill>
                  <a:schemeClr val="tx2"/>
                </a:solidFill>
              </a:rPr>
              <a:t>Но однажды Вале и его друзьям дали настоящий взрослый приказ: ликвидировать начальника полевой жандармерии. Свою задачу Котик тогда выполнил сполна: вместе с важным офицером были уничтожены семеро солдат, еще 30 - ранены.</a:t>
            </a:r>
          </a:p>
          <a:p>
            <a:pPr algn="just"/>
            <a:r>
              <a:rPr lang="ru-RU" dirty="0">
                <a:solidFill>
                  <a:schemeClr val="tx2"/>
                </a:solidFill>
              </a:rPr>
              <a:t>Мальчишка совершил еще немало подвигов: он подорвал склад, помог уничтожить шесть поездов, нашел кабель связи, спрятанный под землей, и ликвидировал его. В конце октября 1943 года Валя стоял на посту и заметил, что немцы собираются устроить облаву. Он уничтожил одного из членов фашистского командования, объявил тревогу, благодаря чему его отряд успел принять бой.</a:t>
            </a:r>
          </a:p>
          <a:p>
            <a:pPr algn="just"/>
            <a:r>
              <a:rPr lang="ru-RU" dirty="0">
                <a:solidFill>
                  <a:schemeClr val="tx2"/>
                </a:solidFill>
              </a:rPr>
              <a:t>Не стало отважного партизана весной: он не смог оправиться после тяжелого ранения. Валя Котик стал самым молодым обладателем звания Героя СССР </a:t>
            </a:r>
            <a:r>
              <a:rPr lang="ru-RU" b="1" dirty="0">
                <a:solidFill>
                  <a:schemeClr val="tx2"/>
                </a:solidFill>
              </a:rPr>
              <a:t>(тогда он едва успел отпраздновать свое 14-летие).</a:t>
            </a:r>
            <a:endParaRPr lang="ru-RU" dirty="0">
              <a:solidFill>
                <a:schemeClr val="tx2"/>
              </a:solidFill>
            </a:endParaRPr>
          </a:p>
          <a:p>
            <a:endParaRPr lang="ru-RU" dirty="0">
              <a:solidFill>
                <a:schemeClr val="tx2"/>
              </a:solidFill>
            </a:endParaRPr>
          </a:p>
        </p:txBody>
      </p:sp>
    </p:spTree>
    <p:extLst>
      <p:ext uri="{BB962C8B-B14F-4D97-AF65-F5344CB8AC3E}">
        <p14:creationId xmlns:p14="http://schemas.microsoft.com/office/powerpoint/2010/main" val="365325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solidFill>
                  <a:schemeClr val="tx2">
                    <a:lumMod val="25000"/>
                  </a:schemeClr>
                </a:solidFill>
              </a:rPr>
              <a:t>Отрывок из книги Гусейна  Дадаш-оглы Наджафова «Валя Котик»</a:t>
            </a:r>
            <a:endParaRPr lang="ru-RU" sz="3200" dirty="0">
              <a:solidFill>
                <a:schemeClr val="tx2">
                  <a:lumMod val="25000"/>
                </a:schemeClr>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484784"/>
            <a:ext cx="3528392" cy="4680520"/>
          </a:xfrm>
        </p:spPr>
      </p:pic>
      <p:sp>
        <p:nvSpPr>
          <p:cNvPr id="4" name="Объект 3"/>
          <p:cNvSpPr>
            <a:spLocks noGrp="1"/>
          </p:cNvSpPr>
          <p:nvPr>
            <p:ph sz="half" idx="2"/>
          </p:nvPr>
        </p:nvSpPr>
        <p:spPr>
          <a:xfrm>
            <a:off x="4572000" y="2132856"/>
            <a:ext cx="4419976" cy="4139952"/>
          </a:xfrm>
        </p:spPr>
        <p:txBody>
          <a:bodyPr>
            <a:noAutofit/>
          </a:bodyPr>
          <a:lstStyle/>
          <a:p>
            <a:pPr marL="0" indent="0" algn="just">
              <a:buNone/>
            </a:pPr>
            <a:r>
              <a:rPr lang="ru-RU" sz="2000" i="1" dirty="0" smtClean="0">
                <a:solidFill>
                  <a:schemeClr val="tx2"/>
                </a:solidFill>
              </a:rPr>
              <a:t> «</a:t>
            </a:r>
            <a:r>
              <a:rPr lang="ru-RU" sz="2000" i="1" dirty="0">
                <a:solidFill>
                  <a:schemeClr val="tx2"/>
                </a:solidFill>
              </a:rPr>
              <a:t>Санитары бережно уложили его на подводу. Валик слабеющим голосом попросил</a:t>
            </a:r>
            <a:r>
              <a:rPr lang="ru-RU" sz="2000" i="1" dirty="0" smtClean="0">
                <a:solidFill>
                  <a:schemeClr val="tx2"/>
                </a:solidFill>
              </a:rPr>
              <a:t>:</a:t>
            </a:r>
          </a:p>
          <a:p>
            <a:pPr marL="0" indent="0" algn="just">
              <a:buNone/>
            </a:pPr>
            <a:r>
              <a:rPr lang="ru-RU" sz="2000" i="1" dirty="0" smtClean="0">
                <a:solidFill>
                  <a:schemeClr val="tx2"/>
                </a:solidFill>
              </a:rPr>
              <a:t> - Поднимите </a:t>
            </a:r>
            <a:r>
              <a:rPr lang="ru-RU" sz="2000" i="1" dirty="0">
                <a:solidFill>
                  <a:schemeClr val="tx2"/>
                </a:solidFill>
              </a:rPr>
              <a:t>меня… Я хочу видеть… я хочу стоять… Вот так… хорошо… как хорошо… Танки!.. Наши</a:t>
            </a:r>
            <a:r>
              <a:rPr lang="ru-RU" sz="2000" i="1" dirty="0" smtClean="0">
                <a:solidFill>
                  <a:schemeClr val="tx2"/>
                </a:solidFill>
              </a:rPr>
              <a:t>!..</a:t>
            </a:r>
          </a:p>
          <a:p>
            <a:pPr marL="0" indent="0" algn="just">
              <a:buNone/>
            </a:pPr>
            <a:r>
              <a:rPr lang="ru-RU" sz="2000" i="1" dirty="0" smtClean="0">
                <a:solidFill>
                  <a:schemeClr val="tx2"/>
                </a:solidFill>
              </a:rPr>
              <a:t>   Мёртвое </a:t>
            </a:r>
            <a:r>
              <a:rPr lang="ru-RU" sz="2000" i="1" dirty="0">
                <a:solidFill>
                  <a:schemeClr val="tx2"/>
                </a:solidFill>
              </a:rPr>
              <a:t>тело мальчика повисло на руках санитара…»</a:t>
            </a:r>
            <a:endParaRPr lang="ru-RU" sz="2000" dirty="0">
              <a:solidFill>
                <a:schemeClr val="tx2"/>
              </a:solidFill>
            </a:endParaRPr>
          </a:p>
        </p:txBody>
      </p:sp>
    </p:spTree>
    <p:extLst>
      <p:ext uri="{BB962C8B-B14F-4D97-AF65-F5344CB8AC3E}">
        <p14:creationId xmlns:p14="http://schemas.microsoft.com/office/powerpoint/2010/main" val="75786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00336"/>
          </a:xfrm>
        </p:spPr>
        <p:txBody>
          <a:bodyPr>
            <a:normAutofit fontScale="90000"/>
          </a:bodyPr>
          <a:lstStyle/>
          <a:p>
            <a:pPr algn="ctr"/>
            <a:r>
              <a:rPr lang="ru-RU" sz="3600" dirty="0" smtClean="0">
                <a:solidFill>
                  <a:schemeClr val="tx2"/>
                </a:solidFill>
                <a:effectLst/>
              </a:rPr>
              <a:t> </a:t>
            </a:r>
            <a:r>
              <a:rPr lang="ru-RU" sz="3600" dirty="0" smtClean="0">
                <a:solidFill>
                  <a:schemeClr val="bg2"/>
                </a:solidFill>
                <a:effectLst/>
              </a:rPr>
              <a:t>Танкист- рекордсмен Зиновий </a:t>
            </a:r>
            <a:r>
              <a:rPr lang="ru-RU" sz="3600" dirty="0">
                <a:solidFill>
                  <a:schemeClr val="bg2"/>
                </a:solidFill>
                <a:effectLst/>
              </a:rPr>
              <a:t>Колобанов</a:t>
            </a:r>
            <a:endParaRPr lang="ru-RU" sz="3600" dirty="0">
              <a:solidFill>
                <a:schemeClr val="bg2"/>
              </a:solidFill>
            </a:endParaRPr>
          </a:p>
        </p:txBody>
      </p:sp>
      <p:sp>
        <p:nvSpPr>
          <p:cNvPr id="3" name="Объект 2"/>
          <p:cNvSpPr>
            <a:spLocks noGrp="1"/>
          </p:cNvSpPr>
          <p:nvPr>
            <p:ph sz="half" idx="1"/>
          </p:nvPr>
        </p:nvSpPr>
        <p:spPr>
          <a:xfrm>
            <a:off x="899592" y="1484784"/>
            <a:ext cx="3600400" cy="4719981"/>
          </a:xfrm>
        </p:spPr>
        <p:txBody>
          <a:bodyPr>
            <a:normAutofit/>
          </a:bodyPr>
          <a:lstStyle/>
          <a:p>
            <a:pPr marL="0" indent="0" algn="just">
              <a:buNone/>
            </a:pPr>
            <a:r>
              <a:rPr lang="ru-RU" sz="1200" dirty="0">
                <a:solidFill>
                  <a:schemeClr val="tx2"/>
                </a:solidFill>
              </a:rPr>
              <a:t>В наградном листе 1941 года, в графе "Краткое, конкретное изложение личного боевого подвига или заслуг", сказано: "Экипажем (танка Зиновия </a:t>
            </a:r>
            <a:r>
              <a:rPr lang="ru-RU" sz="1200" dirty="0" smtClean="0">
                <a:solidFill>
                  <a:schemeClr val="tx2"/>
                </a:solidFill>
              </a:rPr>
              <a:t>Колобанова </a:t>
            </a:r>
            <a:r>
              <a:rPr lang="ru-RU" sz="1200" dirty="0">
                <a:solidFill>
                  <a:schemeClr val="tx2"/>
                </a:solidFill>
              </a:rPr>
              <a:t>— прим. ТАСС) было уничтожено 22 танка противника, 3 мотоцикла, а ротой тов. </a:t>
            </a:r>
            <a:r>
              <a:rPr lang="ru-RU" sz="1200" dirty="0" smtClean="0">
                <a:solidFill>
                  <a:schemeClr val="tx2"/>
                </a:solidFill>
              </a:rPr>
              <a:t>Колобанова </a:t>
            </a:r>
            <a:r>
              <a:rPr lang="ru-RU" sz="1200" dirty="0">
                <a:solidFill>
                  <a:schemeClr val="tx2"/>
                </a:solidFill>
              </a:rPr>
              <a:t>было уничтожено 43 танка противника". Бой 3-й роты тяжелых танков под командованием старшего </a:t>
            </a:r>
            <a:r>
              <a:rPr lang="ru-RU" sz="1200" dirty="0" smtClean="0">
                <a:solidFill>
                  <a:schemeClr val="tx2"/>
                </a:solidFill>
              </a:rPr>
              <a:t>лейтенанта Колобанова с </a:t>
            </a:r>
            <a:r>
              <a:rPr lang="ru-RU" sz="1200" dirty="0">
                <a:solidFill>
                  <a:schemeClr val="tx2"/>
                </a:solidFill>
              </a:rPr>
              <a:t>противником продолжался всего полчаса. На вооружении подразделения было пять новых танков КВ-1Э, </a:t>
            </a:r>
            <a:r>
              <a:rPr lang="ru-RU" sz="1200" dirty="0" smtClean="0">
                <a:solidFill>
                  <a:schemeClr val="tx2"/>
                </a:solidFill>
              </a:rPr>
              <a:t>только </a:t>
            </a:r>
            <a:r>
              <a:rPr lang="ru-RU" sz="1200" dirty="0">
                <a:solidFill>
                  <a:schemeClr val="tx2"/>
                </a:solidFill>
              </a:rPr>
              <a:t>что поступивших в армию с Кировского завода. Стояла задача задержать продвижение немецких машин к Ленинграду на участке близ деревни </a:t>
            </a:r>
            <a:r>
              <a:rPr lang="ru-RU" sz="1200" dirty="0" smtClean="0">
                <a:solidFill>
                  <a:schemeClr val="tx2"/>
                </a:solidFill>
              </a:rPr>
              <a:t>Войсковицы, </a:t>
            </a:r>
            <a:r>
              <a:rPr lang="ru-RU" sz="1200" dirty="0">
                <a:solidFill>
                  <a:schemeClr val="tx2"/>
                </a:solidFill>
              </a:rPr>
              <a:t>в районе Красногвардейска (Гатчина) .</a:t>
            </a:r>
          </a:p>
          <a:p>
            <a:pPr marL="0" indent="0" algn="just">
              <a:buNone/>
            </a:pPr>
            <a:r>
              <a:rPr lang="ru-RU" sz="1200" dirty="0">
                <a:solidFill>
                  <a:schemeClr val="tx2"/>
                </a:solidFill>
              </a:rPr>
              <a:t>За то сражение танкист был представлен командованием к звезде Героя СССР, но дали ему лишь орден Красного Знамени. Вокруг этого решения до сих пор идут дискуссии.</a:t>
            </a:r>
          </a:p>
          <a:p>
            <a:pPr marL="0" indent="0">
              <a:buNone/>
            </a:pPr>
            <a:endParaRPr lang="ru-RU" sz="1200" dirty="0" smtClean="0">
              <a:solidFill>
                <a:schemeClr val="tx2"/>
              </a:solidFill>
            </a:endParaRP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56792"/>
            <a:ext cx="4059238" cy="1800200"/>
          </a:xfrm>
        </p:spPr>
      </p:pic>
      <p:sp>
        <p:nvSpPr>
          <p:cNvPr id="8" name="Прямоугольник 7"/>
          <p:cNvSpPr/>
          <p:nvPr/>
        </p:nvSpPr>
        <p:spPr>
          <a:xfrm>
            <a:off x="4572000" y="3356992"/>
            <a:ext cx="4104456" cy="2862322"/>
          </a:xfrm>
          <a:prstGeom prst="rect">
            <a:avLst/>
          </a:prstGeom>
        </p:spPr>
        <p:txBody>
          <a:bodyPr wrap="square">
            <a:spAutoFit/>
          </a:bodyPr>
          <a:lstStyle/>
          <a:p>
            <a:pPr algn="just"/>
            <a:r>
              <a:rPr lang="ru-RU" sz="1200" b="1" dirty="0">
                <a:solidFill>
                  <a:schemeClr val="bg2">
                    <a:lumMod val="75000"/>
                  </a:schemeClr>
                </a:solidFill>
              </a:rPr>
              <a:t>Эти стихи - лишь небольшой отрывок из поэмы, которая была написана в сентябре 1941 года поэтом </a:t>
            </a:r>
            <a:r>
              <a:rPr lang="ru-RU" sz="1200" b="1" dirty="0" smtClean="0">
                <a:solidFill>
                  <a:schemeClr val="bg2">
                    <a:lumMod val="75000"/>
                  </a:schemeClr>
                </a:solidFill>
              </a:rPr>
              <a:t>Александром Гитовичем </a:t>
            </a:r>
            <a:r>
              <a:rPr lang="ru-RU" sz="1200" b="1" dirty="0">
                <a:solidFill>
                  <a:schemeClr val="bg2">
                    <a:lumMod val="75000"/>
                  </a:schemeClr>
                </a:solidFill>
              </a:rPr>
              <a:t>в честь командира 3-й танковой роты 1-го танкового батальона 1-й танковой дивизии старшего лейтенанта Зиновия </a:t>
            </a:r>
            <a:r>
              <a:rPr lang="ru-RU" sz="1200" dirty="0" smtClean="0">
                <a:solidFill>
                  <a:schemeClr val="bg2">
                    <a:lumMod val="75000"/>
                  </a:schemeClr>
                </a:solidFill>
              </a:rPr>
              <a:t>.</a:t>
            </a:r>
          </a:p>
          <a:p>
            <a:endParaRPr lang="ru-RU" sz="1200" dirty="0" smtClean="0">
              <a:solidFill>
                <a:schemeClr val="tx2"/>
              </a:solidFill>
            </a:endParaRPr>
          </a:p>
          <a:p>
            <a:r>
              <a:rPr lang="ru-RU" sz="1200" dirty="0">
                <a:solidFill>
                  <a:schemeClr val="tx2"/>
                </a:solidFill>
              </a:rPr>
              <a:t>Все это было так: </a:t>
            </a:r>
            <a:endParaRPr lang="ru-RU" sz="1200" dirty="0" smtClean="0">
              <a:solidFill>
                <a:schemeClr val="tx2"/>
              </a:solidFill>
            </a:endParaRPr>
          </a:p>
          <a:p>
            <a:r>
              <a:rPr lang="ru-RU" sz="1200" dirty="0" smtClean="0">
                <a:solidFill>
                  <a:schemeClr val="tx2"/>
                </a:solidFill>
              </a:rPr>
              <a:t>В </a:t>
            </a:r>
            <a:r>
              <a:rPr lang="ru-RU" sz="1200" dirty="0">
                <a:solidFill>
                  <a:schemeClr val="tx2"/>
                </a:solidFill>
              </a:rPr>
              <a:t>молчании суровом Стоит тяжелый танк</a:t>
            </a:r>
            <a:r>
              <a:rPr lang="ru-RU" sz="1200" dirty="0" smtClean="0">
                <a:solidFill>
                  <a:schemeClr val="tx2"/>
                </a:solidFill>
              </a:rPr>
              <a:t>,</a:t>
            </a:r>
          </a:p>
          <a:p>
            <a:r>
              <a:rPr lang="ru-RU" sz="1200" dirty="0" smtClean="0">
                <a:solidFill>
                  <a:schemeClr val="tx2"/>
                </a:solidFill>
              </a:rPr>
              <a:t> </a:t>
            </a:r>
            <a:r>
              <a:rPr lang="ru-RU" sz="1200" dirty="0">
                <a:solidFill>
                  <a:schemeClr val="tx2"/>
                </a:solidFill>
              </a:rPr>
              <a:t>В леске замаскирован, </a:t>
            </a:r>
            <a:endParaRPr lang="ru-RU" sz="1200" dirty="0" smtClean="0">
              <a:solidFill>
                <a:schemeClr val="tx2"/>
              </a:solidFill>
            </a:endParaRPr>
          </a:p>
          <a:p>
            <a:r>
              <a:rPr lang="ru-RU" sz="1200" dirty="0" smtClean="0">
                <a:solidFill>
                  <a:schemeClr val="tx2"/>
                </a:solidFill>
              </a:rPr>
              <a:t>Враги </a:t>
            </a:r>
            <a:r>
              <a:rPr lang="ru-RU" sz="1200" dirty="0">
                <a:solidFill>
                  <a:schemeClr val="tx2"/>
                </a:solidFill>
              </a:rPr>
              <a:t>идут </a:t>
            </a:r>
            <a:r>
              <a:rPr lang="ru-RU" sz="1200" dirty="0" smtClean="0">
                <a:solidFill>
                  <a:schemeClr val="tx2"/>
                </a:solidFill>
              </a:rPr>
              <a:t>толпой</a:t>
            </a:r>
          </a:p>
          <a:p>
            <a:r>
              <a:rPr lang="ru-RU" sz="1200" dirty="0" smtClean="0">
                <a:solidFill>
                  <a:schemeClr val="tx2"/>
                </a:solidFill>
              </a:rPr>
              <a:t> </a:t>
            </a:r>
            <a:r>
              <a:rPr lang="ru-RU" sz="1200" dirty="0">
                <a:solidFill>
                  <a:schemeClr val="tx2"/>
                </a:solidFill>
              </a:rPr>
              <a:t>Железных истуканов, </a:t>
            </a:r>
            <a:endParaRPr lang="ru-RU" sz="1200" dirty="0" smtClean="0">
              <a:solidFill>
                <a:schemeClr val="tx2"/>
              </a:solidFill>
            </a:endParaRPr>
          </a:p>
          <a:p>
            <a:r>
              <a:rPr lang="ru-RU" sz="1200" dirty="0" smtClean="0">
                <a:solidFill>
                  <a:schemeClr val="tx2"/>
                </a:solidFill>
              </a:rPr>
              <a:t>Но </a:t>
            </a:r>
            <a:r>
              <a:rPr lang="ru-RU" sz="1200" dirty="0">
                <a:solidFill>
                  <a:schemeClr val="tx2"/>
                </a:solidFill>
              </a:rPr>
              <a:t>принимает бой </a:t>
            </a:r>
            <a:endParaRPr lang="ru-RU" sz="1200" dirty="0" smtClean="0">
              <a:solidFill>
                <a:schemeClr val="tx2"/>
              </a:solidFill>
            </a:endParaRPr>
          </a:p>
          <a:p>
            <a:r>
              <a:rPr lang="ru-RU" sz="1200" dirty="0" smtClean="0">
                <a:solidFill>
                  <a:schemeClr val="tx2"/>
                </a:solidFill>
              </a:rPr>
              <a:t>Зиновий </a:t>
            </a:r>
            <a:r>
              <a:rPr lang="ru-RU" sz="1200" dirty="0">
                <a:solidFill>
                  <a:schemeClr val="tx2"/>
                </a:solidFill>
              </a:rPr>
              <a:t>Колобанов.</a:t>
            </a:r>
            <a:r>
              <a:rPr lang="ru-RU" sz="1200" dirty="0"/>
              <a:t/>
            </a:r>
            <a:br>
              <a:rPr lang="ru-RU" sz="1200" dirty="0"/>
            </a:br>
            <a:r>
              <a:rPr lang="ru-RU" sz="1200" dirty="0"/>
              <a:t/>
            </a:r>
            <a:br>
              <a:rPr lang="ru-RU" sz="1200" dirty="0"/>
            </a:br>
            <a:endParaRPr lang="ru-RU" sz="1200" dirty="0"/>
          </a:p>
        </p:txBody>
      </p:sp>
    </p:spTree>
    <p:extLst>
      <p:ext uri="{BB962C8B-B14F-4D97-AF65-F5344CB8AC3E}">
        <p14:creationId xmlns:p14="http://schemas.microsoft.com/office/powerpoint/2010/main" val="6889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67544" y="1412776"/>
            <a:ext cx="4040188" cy="762000"/>
          </a:xfrm>
        </p:spPr>
        <p:txBody>
          <a:bodyPr/>
          <a:lstStyle/>
          <a:p>
            <a:r>
              <a:rPr lang="ru-RU" sz="2400" dirty="0" smtClean="0"/>
              <a:t>Иван Николаевич Кожебуд</a:t>
            </a:r>
            <a:endParaRPr lang="ru-RU" sz="2400"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7544" y="2132856"/>
            <a:ext cx="3888432" cy="2592288"/>
          </a:xfrm>
        </p:spPr>
      </p:pic>
      <p:pic>
        <p:nvPicPr>
          <p:cNvPr id="10" name="Объект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72000" y="2132856"/>
            <a:ext cx="4027647" cy="2592288"/>
          </a:xfrm>
        </p:spPr>
      </p:pic>
      <p:sp>
        <p:nvSpPr>
          <p:cNvPr id="5" name="Заголовок 4"/>
          <p:cNvSpPr>
            <a:spLocks noGrp="1"/>
          </p:cNvSpPr>
          <p:nvPr>
            <p:ph type="title"/>
          </p:nvPr>
        </p:nvSpPr>
        <p:spPr/>
        <p:txBody>
          <a:bodyPr>
            <a:normAutofit fontScale="90000"/>
          </a:bodyPr>
          <a:lstStyle/>
          <a:p>
            <a:pPr algn="ctr"/>
            <a:r>
              <a:rPr lang="ru-RU" sz="3600" dirty="0" smtClean="0">
                <a:solidFill>
                  <a:schemeClr val="bg2"/>
                </a:solidFill>
              </a:rPr>
              <a:t>Наши летчики- асы Великой Отечественной Войны наводили  ужас на немцев</a:t>
            </a:r>
            <a:endParaRPr lang="ru-RU" dirty="0"/>
          </a:p>
        </p:txBody>
      </p:sp>
      <p:sp>
        <p:nvSpPr>
          <p:cNvPr id="6" name="Текст 5"/>
          <p:cNvSpPr>
            <a:spLocks noGrp="1"/>
          </p:cNvSpPr>
          <p:nvPr>
            <p:ph type="body" idx="3"/>
          </p:nvPr>
        </p:nvSpPr>
        <p:spPr/>
        <p:txBody>
          <a:bodyPr/>
          <a:lstStyle/>
          <a:p>
            <a:r>
              <a:rPr lang="ru-RU" sz="2400" dirty="0" smtClean="0"/>
              <a:t>Александр Иванович Покрышкин</a:t>
            </a:r>
            <a:endParaRPr lang="ru-RU" sz="2400" dirty="0"/>
          </a:p>
        </p:txBody>
      </p:sp>
      <p:sp>
        <p:nvSpPr>
          <p:cNvPr id="9" name="Прямоугольник 8"/>
          <p:cNvSpPr/>
          <p:nvPr/>
        </p:nvSpPr>
        <p:spPr>
          <a:xfrm>
            <a:off x="467544" y="4725144"/>
            <a:ext cx="3816424" cy="1569660"/>
          </a:xfrm>
          <a:prstGeom prst="rect">
            <a:avLst/>
          </a:prstGeom>
        </p:spPr>
        <p:txBody>
          <a:bodyPr wrap="square">
            <a:spAutoFit/>
          </a:bodyPr>
          <a:lstStyle/>
          <a:p>
            <a:pPr algn="just"/>
            <a:r>
              <a:rPr lang="ru-RU" sz="1600" dirty="0">
                <a:solidFill>
                  <a:schemeClr val="bg2"/>
                </a:solidFill>
              </a:rPr>
              <a:t>Иван Кожедуб родился в 1920 году в Черниговской губернии. Он считается самым результативным русским летчиком-истребителем в личном бою, на его счету 64 сбитых самолета.</a:t>
            </a:r>
            <a:br>
              <a:rPr lang="ru-RU" sz="1600" dirty="0">
                <a:solidFill>
                  <a:schemeClr val="bg2"/>
                </a:solidFill>
              </a:rPr>
            </a:br>
            <a:endParaRPr lang="ru-RU" sz="1600" dirty="0">
              <a:solidFill>
                <a:schemeClr val="bg2"/>
              </a:solidFill>
            </a:endParaRPr>
          </a:p>
        </p:txBody>
      </p:sp>
      <p:sp>
        <p:nvSpPr>
          <p:cNvPr id="11" name="Прямоугольник 10"/>
          <p:cNvSpPr/>
          <p:nvPr/>
        </p:nvSpPr>
        <p:spPr>
          <a:xfrm>
            <a:off x="4572000" y="4725144"/>
            <a:ext cx="4032448" cy="1815882"/>
          </a:xfrm>
          <a:prstGeom prst="rect">
            <a:avLst/>
          </a:prstGeom>
        </p:spPr>
        <p:txBody>
          <a:bodyPr wrap="square">
            <a:spAutoFit/>
          </a:bodyPr>
          <a:lstStyle/>
          <a:p>
            <a:pPr algn="just"/>
            <a:r>
              <a:rPr lang="ru-RU" sz="1600" dirty="0">
                <a:solidFill>
                  <a:schemeClr val="bg2"/>
                </a:solidFill>
              </a:rPr>
              <a:t>Покрышкин – один из самых известных асов русской авиации. Родился в 1913 году в Новосибирске. Свою первую победу он одержал уже на второй день войны, сбив немецкий «Мессершмит». Всего на его счету 59 сбитых лично самолетов и 6 в группе</a:t>
            </a:r>
            <a:r>
              <a:rPr lang="ru-RU" sz="1600" dirty="0" smtClean="0">
                <a:solidFill>
                  <a:schemeClr val="bg2"/>
                </a:solidFill>
              </a:rPr>
              <a:t>.</a:t>
            </a:r>
            <a:endParaRPr lang="ru-RU" sz="1600" dirty="0">
              <a:solidFill>
                <a:schemeClr val="bg2"/>
              </a:solidFill>
            </a:endParaRPr>
          </a:p>
        </p:txBody>
      </p:sp>
    </p:spTree>
    <p:extLst>
      <p:ext uri="{BB962C8B-B14F-4D97-AF65-F5344CB8AC3E}">
        <p14:creationId xmlns:p14="http://schemas.microsoft.com/office/powerpoint/2010/main" val="21154257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333</TotalTime>
  <Words>1073</Words>
  <Application>Microsoft Office PowerPoint</Application>
  <PresentationFormat>Экран (4:3)</PresentationFormat>
  <Paragraphs>44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 Строки, опаленные войны…»</vt:lpstr>
      <vt:lpstr>Великая Отечественная Война 1941-1945</vt:lpstr>
      <vt:lpstr>Основные периоды Великой Отечественной войны </vt:lpstr>
      <vt:lpstr>«Дети Великой Отечественной войны» Зина Портнова</vt:lpstr>
      <vt:lpstr>Зина Портнова</vt:lpstr>
      <vt:lpstr>Подвиг Валя Котик (1930-1944)</vt:lpstr>
      <vt:lpstr>Отрывок из книги Гусейна  Дадаш-оглы Наджафова «Валя Котик»</vt:lpstr>
      <vt:lpstr> Танкист- рекордсмен Зиновий Колобанов</vt:lpstr>
      <vt:lpstr>Наши летчики- асы Великой Отечественной Войны наводили  ужас на немцев</vt:lpstr>
      <vt:lpstr>ИСТОРИЯ И ХРОНИКА</vt:lpstr>
      <vt:lpstr>Спасибо за внимание!     Составила: Колесникова Т. А.                                                                                                                                          Ученица  5 «Б» класса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Строки, опаленные войны…»</dc:title>
  <dc:creator>Arkady Kolesnikov</dc:creator>
  <cp:lastModifiedBy>Arkady Kolesnikov</cp:lastModifiedBy>
  <cp:revision>31</cp:revision>
  <dcterms:created xsi:type="dcterms:W3CDTF">2020-05-18T09:44:42Z</dcterms:created>
  <dcterms:modified xsi:type="dcterms:W3CDTF">2020-05-19T08:28:39Z</dcterms:modified>
</cp:coreProperties>
</file>