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0" r:id="rId4"/>
    <p:sldId id="256" r:id="rId5"/>
    <p:sldId id="257" r:id="rId6"/>
    <p:sldId id="258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B9C8-BBEC-4504-934A-89C8AE5E685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AD71-D966-4FE4-B110-3197D704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B9C8-BBEC-4504-934A-89C8AE5E685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AD71-D966-4FE4-B110-3197D704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B9C8-BBEC-4504-934A-89C8AE5E685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AD71-D966-4FE4-B110-3197D704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B9C8-BBEC-4504-934A-89C8AE5E685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AD71-D966-4FE4-B110-3197D704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B9C8-BBEC-4504-934A-89C8AE5E685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AD71-D966-4FE4-B110-3197D704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B9C8-BBEC-4504-934A-89C8AE5E685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AD71-D966-4FE4-B110-3197D704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B9C8-BBEC-4504-934A-89C8AE5E685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AD71-D966-4FE4-B110-3197D704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B9C8-BBEC-4504-934A-89C8AE5E685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AD71-D966-4FE4-B110-3197D704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B9C8-BBEC-4504-934A-89C8AE5E685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AD71-D966-4FE4-B110-3197D704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B9C8-BBEC-4504-934A-89C8AE5E685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AD71-D966-4FE4-B110-3197D704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B9C8-BBEC-4504-934A-89C8AE5E685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6AD71-D966-4FE4-B110-3197D704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B9C8-BBEC-4504-934A-89C8AE5E685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AD71-D966-4FE4-B110-3197D7048D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Century" pitchFamily="18" charset="0"/>
              </a:rPr>
              <a:t>ШКОЛЬНЫЙ БОТАНИЧЕСКИЙ САД</a:t>
            </a:r>
            <a:endParaRPr lang="ru-RU" b="1" dirty="0">
              <a:solidFill>
                <a:srgbClr val="92D050"/>
              </a:solidFill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2" y="5715016"/>
            <a:ext cx="264320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92D050"/>
                </a:solidFill>
                <a:latin typeface="Century" pitchFamily="18" charset="0"/>
              </a:rPr>
              <a:t>г</a:t>
            </a:r>
            <a:r>
              <a:rPr lang="ru-RU" sz="1400" b="1" dirty="0" smtClean="0">
                <a:solidFill>
                  <a:srgbClr val="92D050"/>
                </a:solidFill>
                <a:latin typeface="Century" pitchFamily="18" charset="0"/>
              </a:rPr>
              <a:t>.Екатеринбург Школа №64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92D050"/>
                </a:solidFill>
                <a:latin typeface="Century" pitchFamily="18" charset="0"/>
              </a:rPr>
              <a:t>5Г класс Меркулова Диана</a:t>
            </a:r>
            <a:endParaRPr lang="ru-RU" sz="1400" b="1" dirty="0">
              <a:solidFill>
                <a:srgbClr val="92D050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  <a:latin typeface="Century" pitchFamily="18" charset="0"/>
              </a:rPr>
              <a:t>На что основывалась при планировании сада и выборе растений </a:t>
            </a:r>
            <a:endParaRPr lang="ru-RU" sz="2000" b="1" dirty="0">
              <a:solidFill>
                <a:srgbClr val="92D050"/>
              </a:solidFill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Century" pitchFamily="18" charset="0"/>
              </a:rPr>
              <a:t>1. Прежде всего вокруг нашей школы расположены </a:t>
            </a:r>
            <a:r>
              <a:rPr lang="ru-RU" sz="1400" dirty="0" smtClean="0">
                <a:solidFill>
                  <a:srgbClr val="00B050"/>
                </a:solidFill>
                <a:latin typeface="Century" pitchFamily="18" charset="0"/>
              </a:rPr>
              <a:t>взрослые сформированные деревья</a:t>
            </a:r>
            <a:r>
              <a:rPr lang="ru-RU" sz="1400" dirty="0" smtClean="0">
                <a:latin typeface="Century" pitchFamily="18" charset="0"/>
              </a:rPr>
              <a:t>: дуб, яблони и др. Исходя из этого при создании сада </a:t>
            </a:r>
            <a:r>
              <a:rPr lang="ru-RU" sz="1400" dirty="0" smtClean="0">
                <a:latin typeface="Century" pitchFamily="18" charset="0"/>
              </a:rPr>
              <a:t> </a:t>
            </a:r>
            <a:r>
              <a:rPr lang="ru-RU" sz="1400" dirty="0" smtClean="0">
                <a:latin typeface="Century" pitchFamily="18" charset="0"/>
              </a:rPr>
              <a:t>держала в уме, что уже есть сложившаяся </a:t>
            </a:r>
            <a:r>
              <a:rPr lang="ru-RU" sz="1400" dirty="0" smtClean="0">
                <a:latin typeface="Century" pitchFamily="18" charset="0"/>
              </a:rPr>
              <a:t>экосистема. </a:t>
            </a:r>
            <a:r>
              <a:rPr lang="ru-RU" sz="1400" dirty="0" smtClean="0">
                <a:latin typeface="Century" pitchFamily="18" charset="0"/>
              </a:rPr>
              <a:t>И каждое растение задает свой ритм </a:t>
            </a:r>
            <a:r>
              <a:rPr lang="ru-RU" sz="1400" dirty="0" smtClean="0">
                <a:latin typeface="Century" pitchFamily="18" charset="0"/>
              </a:rPr>
              <a:t>саду: </a:t>
            </a:r>
            <a:r>
              <a:rPr lang="ru-RU" sz="1400" dirty="0" smtClean="0">
                <a:latin typeface="Century" pitchFamily="18" charset="0"/>
              </a:rPr>
              <a:t>количество тени исходящий от него, влажность, период цветения и так далее. А выбор </a:t>
            </a:r>
            <a:r>
              <a:rPr lang="ru-RU" sz="1400" dirty="0" smtClean="0">
                <a:latin typeface="Century" pitchFamily="18" charset="0"/>
              </a:rPr>
              <a:t> </a:t>
            </a:r>
            <a:r>
              <a:rPr lang="ru-RU" sz="1400" dirty="0" smtClean="0">
                <a:latin typeface="Century" pitchFamily="18" charset="0"/>
              </a:rPr>
              <a:t>новых растений </a:t>
            </a:r>
            <a:r>
              <a:rPr lang="ru-RU" sz="1400" dirty="0" smtClean="0">
                <a:latin typeface="Century" pitchFamily="18" charset="0"/>
              </a:rPr>
              <a:t>для посадки </a:t>
            </a:r>
            <a:r>
              <a:rPr lang="ru-RU" sz="1400" dirty="0" smtClean="0">
                <a:latin typeface="Century" pitchFamily="18" charset="0"/>
              </a:rPr>
              <a:t>осуществляла</a:t>
            </a:r>
            <a:r>
              <a:rPr lang="ru-RU" sz="1400" dirty="0" smtClean="0">
                <a:latin typeface="Century" pitchFamily="18" charset="0"/>
              </a:rPr>
              <a:t> </a:t>
            </a:r>
            <a:r>
              <a:rPr lang="ru-RU" sz="1400" dirty="0" smtClean="0">
                <a:latin typeface="Century" pitchFamily="18" charset="0"/>
              </a:rPr>
              <a:t>из существующих условий.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Century" pitchFamily="18" charset="0"/>
              </a:rPr>
              <a:t>2.Для Ботанического сада выбирала </a:t>
            </a:r>
            <a:r>
              <a:rPr lang="ru-RU" sz="1400" dirty="0" smtClean="0">
                <a:solidFill>
                  <a:srgbClr val="00B050"/>
                </a:solidFill>
                <a:latin typeface="Century" pitchFamily="18" charset="0"/>
              </a:rPr>
              <a:t>многолетние растения</a:t>
            </a:r>
            <a:r>
              <a:rPr lang="ru-RU" sz="1400" dirty="0" smtClean="0">
                <a:latin typeface="Century" pitchFamily="18" charset="0"/>
              </a:rPr>
              <a:t>, </a:t>
            </a:r>
            <a:r>
              <a:rPr lang="ru-RU" sz="1400" dirty="0" smtClean="0">
                <a:latin typeface="Century" pitchFamily="18" charset="0"/>
              </a:rPr>
              <a:t>которые растут </a:t>
            </a:r>
            <a:r>
              <a:rPr lang="ru-RU" sz="1400" dirty="0" smtClean="0">
                <a:latin typeface="Century" pitchFamily="18" charset="0"/>
              </a:rPr>
              <a:t>и </a:t>
            </a:r>
            <a:r>
              <a:rPr lang="ru-RU" sz="1400" dirty="0" err="1" smtClean="0">
                <a:latin typeface="Century" pitchFamily="18" charset="0"/>
              </a:rPr>
              <a:t>цвестут</a:t>
            </a:r>
            <a:r>
              <a:rPr lang="ru-RU" sz="1400" dirty="0" smtClean="0">
                <a:latin typeface="Century" pitchFamily="18" charset="0"/>
              </a:rPr>
              <a:t> </a:t>
            </a:r>
            <a:r>
              <a:rPr lang="ru-RU" sz="1400" dirty="0" smtClean="0">
                <a:latin typeface="Century" pitchFamily="18" charset="0"/>
              </a:rPr>
              <a:t>несколько лет, без подсеивания и убирание клубней или луковиц на зимний период.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Century" pitchFamily="18" charset="0"/>
              </a:rPr>
              <a:t>3.Растения, которые </a:t>
            </a:r>
            <a:r>
              <a:rPr lang="ru-RU" sz="1400" dirty="0" smtClean="0">
                <a:solidFill>
                  <a:srgbClr val="00B050"/>
                </a:solidFill>
                <a:latin typeface="Century" pitchFamily="18" charset="0"/>
              </a:rPr>
              <a:t>требуют минимального ухода</a:t>
            </a:r>
            <a:r>
              <a:rPr lang="ru-RU" sz="1400" dirty="0" smtClean="0">
                <a:latin typeface="Century" pitchFamily="18" charset="0"/>
              </a:rPr>
              <a:t>: полива, органических и минеральных удобрений,  стрижки и др. процедур.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Century" pitchFamily="18" charset="0"/>
              </a:rPr>
              <a:t>4.Каждое растения отобранное мной для Ботанического сада я разделила по нескольким характеристикам: </a:t>
            </a:r>
            <a:r>
              <a:rPr lang="ru-RU" sz="1400" dirty="0" smtClean="0">
                <a:solidFill>
                  <a:srgbClr val="00B050"/>
                </a:solidFill>
                <a:latin typeface="Century" pitchFamily="18" charset="0"/>
              </a:rPr>
              <a:t>ВЫСОТА РАСТЕНИЯ </a:t>
            </a:r>
            <a:r>
              <a:rPr lang="ru-RU" sz="1400" dirty="0" smtClean="0">
                <a:latin typeface="Century" pitchFamily="18" charset="0"/>
              </a:rPr>
              <a:t>(для создания композиции), </a:t>
            </a:r>
            <a:r>
              <a:rPr lang="ru-RU" sz="1400" dirty="0" smtClean="0">
                <a:solidFill>
                  <a:srgbClr val="00B050"/>
                </a:solidFill>
                <a:latin typeface="Century" pitchFamily="18" charset="0"/>
              </a:rPr>
              <a:t>ПЕРИОД</a:t>
            </a:r>
            <a:r>
              <a:rPr lang="ru-RU" sz="1400" dirty="0" smtClean="0">
                <a:latin typeface="Century" pitchFamily="18" charset="0"/>
              </a:rPr>
              <a:t> </a:t>
            </a:r>
            <a:r>
              <a:rPr lang="ru-RU" sz="1400" dirty="0" smtClean="0">
                <a:solidFill>
                  <a:srgbClr val="00B050"/>
                </a:solidFill>
                <a:latin typeface="Century" pitchFamily="18" charset="0"/>
              </a:rPr>
              <a:t>ЦВЕТЕНИЯ</a:t>
            </a:r>
            <a:r>
              <a:rPr lang="ru-RU" sz="1400" dirty="0" smtClean="0">
                <a:latin typeface="Century" pitchFamily="18" charset="0"/>
              </a:rPr>
              <a:t> (для понимания какая будет цветовая композиция в разный период времени), </a:t>
            </a:r>
            <a:r>
              <a:rPr lang="ru-RU" sz="1400" dirty="0" smtClean="0">
                <a:solidFill>
                  <a:srgbClr val="00B050"/>
                </a:solidFill>
                <a:latin typeface="Century" pitchFamily="18" charset="0"/>
              </a:rPr>
              <a:t>ТЕНЕВЫНОСЛИВОСТЬ</a:t>
            </a:r>
            <a:r>
              <a:rPr lang="ru-RU" sz="1400" dirty="0" smtClean="0">
                <a:latin typeface="Century" pitchFamily="18" charset="0"/>
              </a:rPr>
              <a:t> (для выбора места размещения растения в саду).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Century" pitchFamily="18" charset="0"/>
              </a:rPr>
              <a:t>5.Так же выбирала растения адаптированных к особенностям</a:t>
            </a:r>
            <a:r>
              <a:rPr lang="ru-RU" sz="1400" dirty="0" smtClean="0">
                <a:solidFill>
                  <a:srgbClr val="00B050"/>
                </a:solidFill>
                <a:latin typeface="Century" pitchFamily="18" charset="0"/>
              </a:rPr>
              <a:t> климата Уральского региона</a:t>
            </a:r>
            <a:r>
              <a:rPr lang="ru-RU" sz="1400" dirty="0" smtClean="0">
                <a:latin typeface="Century" pitchFamily="18" charset="0"/>
              </a:rPr>
              <a:t>. </a:t>
            </a:r>
            <a:endParaRPr lang="ru-RU" sz="1400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  <a:latin typeface="Century" pitchFamily="18" charset="0"/>
              </a:rPr>
              <a:t>Творческая концепция Ботанического сада</a:t>
            </a:r>
            <a:endParaRPr lang="ru-RU" sz="2000" b="1" dirty="0">
              <a:solidFill>
                <a:srgbClr val="92D050"/>
              </a:solidFill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Century" pitchFamily="18" charset="0"/>
              </a:rPr>
              <a:t>В созданном мной дедроплане все растения нарисованы во время цветения. Зная что они цветут в разный период и на протяжении весны, лета и осени будет различная цветовая композиция. Но, я </a:t>
            </a:r>
            <a:r>
              <a:rPr lang="ru-RU" sz="1400" dirty="0" smtClean="0">
                <a:latin typeface="Century" pitchFamily="18" charset="0"/>
              </a:rPr>
              <a:t>изобразила их во время цветения, чтобы можно было различать растения. Задумка предложенного сада заключается в том, что он является цветущим  каждый месяц, кроме зимнего периода.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Century" pitchFamily="18" charset="0"/>
              </a:rPr>
              <a:t>Используется большое количество растений, которые мы часто встречаем на полях, опушках леса и обочине. </a:t>
            </a:r>
            <a:r>
              <a:rPr lang="ru-RU" sz="1400" dirty="0" smtClean="0">
                <a:latin typeface="Century" pitchFamily="18" charset="0"/>
              </a:rPr>
              <a:t>Применяя</a:t>
            </a:r>
            <a:r>
              <a:rPr lang="ru-RU" sz="1400" dirty="0" smtClean="0">
                <a:latin typeface="Century" pitchFamily="18" charset="0"/>
              </a:rPr>
              <a:t> эти растения хотелось подчеркнуть </a:t>
            </a:r>
            <a:r>
              <a:rPr lang="ru-RU" sz="1400" dirty="0" smtClean="0">
                <a:solidFill>
                  <a:srgbClr val="00B050"/>
                </a:solidFill>
                <a:latin typeface="Century" pitchFamily="18" charset="0"/>
              </a:rPr>
              <a:t>национальные особенности нашей Страны</a:t>
            </a:r>
            <a:r>
              <a:rPr lang="ru-RU" sz="1400" dirty="0" smtClean="0">
                <a:latin typeface="Century" pitchFamily="18" charset="0"/>
              </a:rPr>
              <a:t>. Многие из этих растений настолько выразительны во время цветения, что достойно составляют конкуренцию европейским селективным культурам.</a:t>
            </a:r>
            <a:r>
              <a:rPr lang="ru-RU" sz="1400" dirty="0">
                <a:latin typeface="Century" pitchFamily="18" charset="0"/>
              </a:rPr>
              <a:t> </a:t>
            </a:r>
            <a:r>
              <a:rPr lang="ru-RU" sz="1400" dirty="0" smtClean="0">
                <a:latin typeface="Century" pitchFamily="18" charset="0"/>
              </a:rPr>
              <a:t>Так например, шалфей во время цветения также выразителен как и лавандовые поля.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Century" pitchFamily="18" charset="0"/>
              </a:rPr>
              <a:t>Основной акцент в Ботаническом саду сделан на растения, которые цветут весной. </a:t>
            </a:r>
            <a:r>
              <a:rPr lang="ru-RU" sz="1400" dirty="0" smtClean="0">
                <a:latin typeface="Century" pitchFamily="18" charset="0"/>
              </a:rPr>
              <a:t>Так как школьные каникулы приходятся на июнь-август. </a:t>
            </a:r>
            <a:r>
              <a:rPr lang="ru-RU" sz="1400" dirty="0" smtClean="0">
                <a:solidFill>
                  <a:srgbClr val="00B050"/>
                </a:solidFill>
                <a:latin typeface="Century" pitchFamily="18" charset="0"/>
              </a:rPr>
              <a:t>Хотелось сделать весну особенной! </a:t>
            </a:r>
            <a:r>
              <a:rPr lang="ru-RU" sz="1400" dirty="0" smtClean="0">
                <a:latin typeface="Century" pitchFamily="18" charset="0"/>
              </a:rPr>
              <a:t>Запланировано такое растение как Сон-трава, которая имеет притягательную и магическую силу. И форзиция, цветущая лимонным цветом в то время, когда на деревьях только появляются почки, а у травы пробиваются первые зеленые росточки. Эти самые первые цветущие растения. Следом за ними пробуждаются другие растения из моего списка.</a:t>
            </a:r>
            <a:endParaRPr lang="ru-RU" sz="1400" dirty="0" smtClean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14290"/>
          <a:ext cx="8286808" cy="663304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500330"/>
                <a:gridCol w="1857388"/>
                <a:gridCol w="1857388"/>
                <a:gridCol w="2071702"/>
              </a:tblGrid>
              <a:tr h="736837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Высота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цветения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Теневыносливость</a:t>
                      </a:r>
                      <a:endParaRPr lang="ru-RU" dirty="0"/>
                    </a:p>
                  </a:txBody>
                  <a:tcPr/>
                </a:tc>
              </a:tr>
              <a:tr h="1834931">
                <a:tc>
                  <a:txBody>
                    <a:bodyPr/>
                    <a:lstStyle/>
                    <a:p>
                      <a:r>
                        <a:rPr lang="ru-RU" dirty="0" smtClean="0"/>
                        <a:t> АНЮТКИНЫ</a:t>
                      </a:r>
                      <a:r>
                        <a:rPr lang="ru-RU" baseline="0" dirty="0" smtClean="0"/>
                        <a:t> ГЛАЗКИ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10-30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май-август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хорошо освещенных и в</a:t>
                      </a:r>
                      <a:r>
                        <a:rPr lang="ru-RU" baseline="0" dirty="0" smtClean="0"/>
                        <a:t> полутени</a:t>
                      </a:r>
                      <a:endParaRPr lang="ru-RU" dirty="0"/>
                    </a:p>
                  </a:txBody>
                  <a:tcPr/>
                </a:tc>
              </a:tr>
              <a:tr h="2049594">
                <a:tc>
                  <a:txBody>
                    <a:bodyPr/>
                    <a:lstStyle/>
                    <a:p>
                      <a:r>
                        <a:rPr lang="ru-RU" dirty="0" smtClean="0"/>
                        <a:t> НЕЗАБУДКА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10-40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 - июнь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 тени и влажных почвах</a:t>
                      </a:r>
                      <a:endParaRPr lang="ru-RU" dirty="0"/>
                    </a:p>
                  </a:txBody>
                  <a:tcPr/>
                </a:tc>
              </a:tr>
              <a:tr h="1473680">
                <a:tc>
                  <a:txBody>
                    <a:bodyPr/>
                    <a:lstStyle/>
                    <a:p>
                      <a:r>
                        <a:rPr lang="ru-RU" dirty="0" smtClean="0"/>
                        <a:t> РОМАШКИ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50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июнь-сентябрь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солнечный свет необходим для роста и развития растения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225554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2160000" cy="164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214950"/>
            <a:ext cx="200026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14290"/>
          <a:ext cx="8286808" cy="663304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500330"/>
                <a:gridCol w="1857388"/>
                <a:gridCol w="1857388"/>
                <a:gridCol w="2071702"/>
              </a:tblGrid>
              <a:tr h="736837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Высота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цветения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Теневыносливость</a:t>
                      </a:r>
                      <a:endParaRPr lang="ru-RU" dirty="0"/>
                    </a:p>
                  </a:txBody>
                  <a:tcPr/>
                </a:tc>
              </a:tr>
              <a:tr h="1834931">
                <a:tc>
                  <a:txBody>
                    <a:bodyPr/>
                    <a:lstStyle/>
                    <a:p>
                      <a:r>
                        <a:rPr lang="ru-RU" dirty="0" smtClean="0"/>
                        <a:t> МАРГАРИТКИ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10-30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мая по 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полутень, ажурная тень, или места, которые освещены только утром</a:t>
                      </a:r>
                      <a:endParaRPr lang="ru-RU" dirty="0"/>
                    </a:p>
                  </a:txBody>
                  <a:tcPr/>
                </a:tc>
              </a:tr>
              <a:tr h="2049594">
                <a:tc>
                  <a:txBody>
                    <a:bodyPr/>
                    <a:lstStyle/>
                    <a:p>
                      <a:r>
                        <a:rPr lang="ru-RU" dirty="0" smtClean="0"/>
                        <a:t> ПИОНЫ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1-го метра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 – начало 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хорошо освещённые и прогреваемые солнцем участки</a:t>
                      </a:r>
                      <a:endParaRPr lang="ru-RU" dirty="0"/>
                    </a:p>
                  </a:txBody>
                  <a:tcPr/>
                </a:tc>
              </a:tr>
              <a:tr h="1473680">
                <a:tc>
                  <a:txBody>
                    <a:bodyPr/>
                    <a:lstStyle/>
                    <a:p>
                      <a:r>
                        <a:rPr lang="ru-RU" dirty="0" smtClean="0"/>
                        <a:t> ЗОЛОТОЙ</a:t>
                      </a:r>
                      <a:r>
                        <a:rPr lang="ru-RU" baseline="0" dirty="0" smtClean="0"/>
                        <a:t> ШАР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2,5 метров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июля</a:t>
                      </a:r>
                      <a:r>
                        <a:rPr lang="ru-RU" baseline="0" dirty="0" smtClean="0"/>
                        <a:t> по </a:t>
                      </a:r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освещение солнцем минимум на протяжении 6-7 часов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15597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225488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191125"/>
            <a:ext cx="222171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14290"/>
          <a:ext cx="8286808" cy="663304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500330"/>
                <a:gridCol w="1857388"/>
                <a:gridCol w="1857388"/>
                <a:gridCol w="2071702"/>
              </a:tblGrid>
              <a:tr h="736837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Высота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цветения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Теневыносливость</a:t>
                      </a:r>
                      <a:endParaRPr lang="ru-RU" dirty="0"/>
                    </a:p>
                  </a:txBody>
                  <a:tcPr/>
                </a:tc>
              </a:tr>
              <a:tr h="1834931">
                <a:tc>
                  <a:txBody>
                    <a:bodyPr/>
                    <a:lstStyle/>
                    <a:p>
                      <a:r>
                        <a:rPr lang="ru-RU" dirty="0" smtClean="0"/>
                        <a:t> СОН-ТРАВА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5-40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апреля по 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полутени, на возвышенности</a:t>
                      </a:r>
                      <a:endParaRPr lang="ru-RU" dirty="0"/>
                    </a:p>
                  </a:txBody>
                  <a:tcPr/>
                </a:tc>
              </a:tr>
              <a:tr h="2049594">
                <a:tc>
                  <a:txBody>
                    <a:bodyPr/>
                    <a:lstStyle/>
                    <a:p>
                      <a:r>
                        <a:rPr lang="ru-RU" dirty="0" smtClean="0"/>
                        <a:t> ВАСИЛЬКИ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июня по август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открытое солнечное место</a:t>
                      </a:r>
                      <a:endParaRPr lang="ru-RU" dirty="0"/>
                    </a:p>
                  </a:txBody>
                  <a:tcPr/>
                </a:tc>
              </a:tr>
              <a:tr h="1473680">
                <a:tc>
                  <a:txBody>
                    <a:bodyPr/>
                    <a:lstStyle/>
                    <a:p>
                      <a:r>
                        <a:rPr lang="ru-RU" dirty="0" smtClean="0"/>
                        <a:t> ИВАН-ЧАЙ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 – 2 метра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июнь-июль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открытое</a:t>
                      </a:r>
                      <a:r>
                        <a:rPr lang="ru-RU" baseline="0" dirty="0" smtClean="0"/>
                        <a:t> светлое место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285860"/>
            <a:ext cx="213152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3214686"/>
            <a:ext cx="2160000" cy="15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214950"/>
            <a:ext cx="2160000" cy="142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14290"/>
          <a:ext cx="8286808" cy="663304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500330"/>
                <a:gridCol w="1857388"/>
                <a:gridCol w="1857388"/>
                <a:gridCol w="2071702"/>
              </a:tblGrid>
              <a:tr h="736837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Высота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цветения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Теневыносливость</a:t>
                      </a:r>
                      <a:endParaRPr lang="ru-RU" dirty="0"/>
                    </a:p>
                  </a:txBody>
                  <a:tcPr/>
                </a:tc>
              </a:tr>
              <a:tr h="1834931">
                <a:tc>
                  <a:txBody>
                    <a:bodyPr/>
                    <a:lstStyle/>
                    <a:p>
                      <a:r>
                        <a:rPr lang="ru-RU" dirty="0" smtClean="0"/>
                        <a:t> ШАЛФЕЙ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25-50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май-июнь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солнечное местоположение</a:t>
                      </a:r>
                      <a:endParaRPr lang="ru-RU" dirty="0"/>
                    </a:p>
                  </a:txBody>
                  <a:tcPr/>
                </a:tc>
              </a:tr>
              <a:tr h="2049594">
                <a:tc>
                  <a:txBody>
                    <a:bodyPr/>
                    <a:lstStyle/>
                    <a:p>
                      <a:r>
                        <a:rPr lang="ru-RU" dirty="0" smtClean="0"/>
                        <a:t> ТЫСЯЧЕЛИСТНИК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60-90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июль-август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подходит для посадок на солнечных местах</a:t>
                      </a:r>
                      <a:endParaRPr lang="ru-RU" dirty="0"/>
                    </a:p>
                  </a:txBody>
                  <a:tcPr/>
                </a:tc>
              </a:tr>
              <a:tr h="1473680">
                <a:tc>
                  <a:txBody>
                    <a:bodyPr/>
                    <a:lstStyle/>
                    <a:p>
                      <a:r>
                        <a:rPr lang="ru-RU" dirty="0" smtClean="0"/>
                        <a:t> ФОРЗИЦИЯ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метр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конец апреля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яркое солнце или полутень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160000" cy="13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2160000" cy="121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286388"/>
            <a:ext cx="2219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  <a:latin typeface="Century" pitchFamily="18" charset="0"/>
              </a:rPr>
              <a:t>ДЕНДРОПЛАН</a:t>
            </a:r>
            <a:endParaRPr lang="ru-RU" sz="2000" b="1" dirty="0">
              <a:solidFill>
                <a:srgbClr val="92D050"/>
              </a:solidFill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65051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3143248"/>
            <a:ext cx="1143008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Золотой шар</a:t>
            </a:r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714480" y="3214686"/>
            <a:ext cx="1143008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Иван-чай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3143248"/>
            <a:ext cx="1143008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Тысячелистник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3000372"/>
            <a:ext cx="1143008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Васильки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2571744"/>
            <a:ext cx="1143008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Маргаритки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5715016"/>
            <a:ext cx="1357322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Анютины  глазки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43372" y="4857760"/>
            <a:ext cx="1143008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Маргаритки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29256" y="4286256"/>
            <a:ext cx="1143008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Незабудки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3786190"/>
            <a:ext cx="1143008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Ромашки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43702" y="3357562"/>
            <a:ext cx="1143008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Форзиция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15140" y="5643578"/>
            <a:ext cx="1143008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Пионы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00298" y="1643050"/>
            <a:ext cx="1643074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Существующие деревья 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28794" y="4929198"/>
            <a:ext cx="1143008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Шалфей</a:t>
            </a:r>
            <a:endParaRPr lang="ru-RU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  <a:latin typeface="Century" pitchFamily="18" charset="0"/>
              </a:rPr>
              <a:t>ДЕНДРОПЛАН</a:t>
            </a:r>
            <a:endParaRPr lang="ru-RU" sz="2000" b="1" dirty="0">
              <a:solidFill>
                <a:srgbClr val="92D050"/>
              </a:solidFill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65051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520</TotalTime>
  <Words>588</Words>
  <Application>Microsoft Office PowerPoint</Application>
  <PresentationFormat>Экран (4:3)</PresentationFormat>
  <Paragraphs>108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ШКОЛЬНЫЙ БОТАНИЧЕСКИЙ САД</vt:lpstr>
      <vt:lpstr>На что основывалась при планировании сада и выборе растений </vt:lpstr>
      <vt:lpstr>Творческая концепция Ботанического сада</vt:lpstr>
      <vt:lpstr>Слайд 4</vt:lpstr>
      <vt:lpstr>Слайд 5</vt:lpstr>
      <vt:lpstr>Слайд 6</vt:lpstr>
      <vt:lpstr>Слайд 7</vt:lpstr>
      <vt:lpstr>ДЕНДРОПЛАН</vt:lpstr>
      <vt:lpstr>ДЕНДРОПЛАН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41</cp:revision>
  <dcterms:created xsi:type="dcterms:W3CDTF">2020-05-20T07:16:18Z</dcterms:created>
  <dcterms:modified xsi:type="dcterms:W3CDTF">2020-05-26T08:41:25Z</dcterms:modified>
</cp:coreProperties>
</file>