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9" r:id="rId2"/>
    <p:sldId id="313" r:id="rId3"/>
    <p:sldId id="328" r:id="rId4"/>
    <p:sldId id="330" r:id="rId5"/>
    <p:sldId id="331" r:id="rId6"/>
    <p:sldId id="332" r:id="rId7"/>
    <p:sldId id="333" r:id="rId8"/>
    <p:sldId id="342" r:id="rId9"/>
    <p:sldId id="334" r:id="rId10"/>
    <p:sldId id="335" r:id="rId11"/>
    <p:sldId id="336" r:id="rId12"/>
    <p:sldId id="337" r:id="rId13"/>
    <p:sldId id="346" r:id="rId14"/>
    <p:sldId id="348" r:id="rId15"/>
  </p:sldIdLst>
  <p:sldSz cx="9144000" cy="6858000" type="screen4x3"/>
  <p:notesSz cx="6797675" cy="987425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574">
          <p15:clr>
            <a:srgbClr val="A4A3A4"/>
          </p15:clr>
        </p15:guide>
        <p15:guide id="4" orient="horz" pos="861">
          <p15:clr>
            <a:srgbClr val="A4A3A4"/>
          </p15:clr>
        </p15:guide>
        <p15:guide id="5" orient="horz" pos="1150">
          <p15:clr>
            <a:srgbClr val="A4A3A4"/>
          </p15:clr>
        </p15:guide>
        <p15:guide id="6" orient="horz" pos="1440">
          <p15:clr>
            <a:srgbClr val="A4A3A4"/>
          </p15:clr>
        </p15:guide>
        <p15:guide id="7" orient="horz" pos="1726">
          <p15:clr>
            <a:srgbClr val="A4A3A4"/>
          </p15:clr>
        </p15:guide>
        <p15:guide id="8" orient="horz" pos="2016">
          <p15:clr>
            <a:srgbClr val="A4A3A4"/>
          </p15:clr>
        </p15:guide>
        <p15:guide id="9" orient="horz" pos="2302">
          <p15:clr>
            <a:srgbClr val="A4A3A4"/>
          </p15:clr>
        </p15:guide>
        <p15:guide id="10" orient="horz" pos="2568">
          <p15:clr>
            <a:srgbClr val="A4A3A4"/>
          </p15:clr>
        </p15:guide>
        <p15:guide id="11" orient="horz" pos="2878">
          <p15:clr>
            <a:srgbClr val="A4A3A4"/>
          </p15:clr>
        </p15:guide>
        <p15:guide id="12" orient="horz" pos="3162">
          <p15:clr>
            <a:srgbClr val="A4A3A4"/>
          </p15:clr>
        </p15:guide>
        <p15:guide id="13" orient="horz" pos="3456">
          <p15:clr>
            <a:srgbClr val="A4A3A4"/>
          </p15:clr>
        </p15:guide>
        <p15:guide id="14" orient="horz" pos="3742">
          <p15:clr>
            <a:srgbClr val="A4A3A4"/>
          </p15:clr>
        </p15:guide>
        <p15:guide id="15" pos="304">
          <p15:clr>
            <a:srgbClr val="A4A3A4"/>
          </p15:clr>
        </p15:guide>
        <p15:guide id="16" pos="3032">
          <p15:clr>
            <a:srgbClr val="A4A3A4"/>
          </p15:clr>
        </p15:guide>
        <p15:guide id="17" pos="2747">
          <p15:clr>
            <a:srgbClr val="A4A3A4"/>
          </p15:clr>
        </p15:guide>
        <p15:guide id="18" pos="2124">
          <p15:clr>
            <a:srgbClr val="A4A3A4"/>
          </p15:clr>
        </p15:guide>
        <p15:guide id="19" pos="1820">
          <p15:clr>
            <a:srgbClr val="A4A3A4"/>
          </p15:clr>
        </p15:guide>
        <p15:guide id="20" pos="1516">
          <p15:clr>
            <a:srgbClr val="A4A3A4"/>
          </p15:clr>
        </p15:guide>
        <p15:guide id="21" pos="1212">
          <p15:clr>
            <a:srgbClr val="A4A3A4"/>
          </p15:clr>
        </p15:guide>
        <p15:guide id="22" pos="912">
          <p15:clr>
            <a:srgbClr val="A4A3A4"/>
          </p15:clr>
        </p15:guide>
        <p15:guide id="23" pos="608">
          <p15:clr>
            <a:srgbClr val="A4A3A4"/>
          </p15:clr>
        </p15:guide>
        <p15:guide id="24" pos="2428">
          <p15:clr>
            <a:srgbClr val="A4A3A4"/>
          </p15:clr>
        </p15:guide>
        <p15:guide id="25" pos="5456">
          <p15:clr>
            <a:srgbClr val="A4A3A4"/>
          </p15:clr>
        </p15:guide>
        <p15:guide id="26" pos="3336">
          <p15:clr>
            <a:srgbClr val="A4A3A4"/>
          </p15:clr>
        </p15:guide>
        <p15:guide id="27" pos="3640">
          <p15:clr>
            <a:srgbClr val="A4A3A4"/>
          </p15:clr>
        </p15:guide>
        <p15:guide id="28" pos="3940">
          <p15:clr>
            <a:srgbClr val="A4A3A4"/>
          </p15:clr>
        </p15:guide>
        <p15:guide id="29" pos="4250">
          <p15:clr>
            <a:srgbClr val="A4A3A4"/>
          </p15:clr>
        </p15:guide>
        <p15:guide id="30" pos="4548">
          <p15:clr>
            <a:srgbClr val="A4A3A4"/>
          </p15:clr>
        </p15:guide>
        <p15:guide id="31" pos="4848">
          <p15:clr>
            <a:srgbClr val="A4A3A4"/>
          </p15:clr>
        </p15:guide>
        <p15:guide id="32" pos="51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аранова Н.А." initials="ШН" lastIdx="11" clrIdx="0"/>
  <p:cmAuthor id="1" name="Anna Pimkina" initials="AP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BB00"/>
    <a:srgbClr val="27B190"/>
    <a:srgbClr val="1BB7A1"/>
    <a:srgbClr val="AED292"/>
    <a:srgbClr val="239F37"/>
    <a:srgbClr val="299224"/>
    <a:srgbClr val="239F45"/>
    <a:srgbClr val="349737"/>
    <a:srgbClr val="F2010F"/>
    <a:srgbClr val="3EAB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7190" autoAdjust="0"/>
  </p:normalViewPr>
  <p:slideViewPr>
    <p:cSldViewPr snapToGrid="0" snapToObjects="1">
      <p:cViewPr>
        <p:scale>
          <a:sx n="62" d="100"/>
          <a:sy n="62" d="100"/>
        </p:scale>
        <p:origin x="-629" y="-466"/>
      </p:cViewPr>
      <p:guideLst>
        <p:guide orient="horz" pos="4030"/>
        <p:guide orient="horz" pos="288"/>
        <p:guide orient="horz" pos="574"/>
        <p:guide orient="horz" pos="861"/>
        <p:guide orient="horz" pos="1150"/>
        <p:guide orient="horz" pos="1440"/>
        <p:guide orient="horz" pos="1726"/>
        <p:guide orient="horz" pos="2016"/>
        <p:guide orient="horz" pos="2302"/>
        <p:guide orient="horz" pos="2568"/>
        <p:guide orient="horz" pos="2878"/>
        <p:guide orient="horz" pos="3162"/>
        <p:guide orient="horz" pos="3456"/>
        <p:guide orient="horz" pos="3742"/>
        <p:guide pos="304"/>
        <p:guide pos="3032"/>
        <p:guide pos="2747"/>
        <p:guide pos="2124"/>
        <p:guide pos="1820"/>
        <p:guide pos="1516"/>
        <p:guide pos="1212"/>
        <p:guide pos="912"/>
        <p:guide pos="608"/>
        <p:guide pos="2428"/>
        <p:guide pos="5456"/>
        <p:guide pos="3336"/>
        <p:guide pos="3640"/>
        <p:guide pos="3940"/>
        <p:guide pos="4250"/>
        <p:guide pos="4548"/>
        <p:guide pos="4848"/>
        <p:guide pos="5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0E4AC-624E-B74E-A939-384ED0E02D01}" type="datetimeFigureOut">
              <a:rPr lang="ru-RU" smtClean="0">
                <a:latin typeface="Comic Sans MS" panose="030F0702030302020204" pitchFamily="66" charset="0"/>
              </a:rPr>
              <a:pPr/>
              <a:t>02.04.2018</a:t>
            </a:fld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2841C-A68B-6B4C-87FE-6194CC98897F}" type="slidenum">
              <a:rPr lang="ru-RU" smtClean="0">
                <a:latin typeface="Comic Sans MS" panose="030F0702030302020204" pitchFamily="66" charset="0"/>
              </a:rPr>
              <a:pPr/>
              <a:t>‹#›</a:t>
            </a:fld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12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F1067E9C-89F0-3443-8C13-E071948A3596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6DD435EC-263C-D742-BD32-D3F12BDA6A5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2726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447799" y="1508973"/>
            <a:ext cx="6184901" cy="6436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000"/>
              </a:lnSpc>
              <a:defRPr sz="4800" b="1">
                <a:solidFill>
                  <a:srgbClr val="239F45"/>
                </a:solidFill>
                <a:latin typeface="Comic Sans MS" panose="030F0702030302020204" pitchFamily="66" charset="0"/>
                <a:cs typeface="Helvetica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" y="2423160"/>
            <a:ext cx="7211696" cy="3053080"/>
          </a:xfrm>
        </p:spPr>
        <p:txBody>
          <a:bodyPr/>
          <a:lstStyle>
            <a:lvl1pPr marL="468000" indent="-468000" algn="l">
              <a:buClr>
                <a:srgbClr val="349737"/>
              </a:buClr>
              <a:buFont typeface="Lucida Grande"/>
              <a:buChar char="&gt;"/>
              <a:defRPr>
                <a:solidFill>
                  <a:srgbClr val="349737"/>
                </a:solidFill>
                <a:latin typeface="FreeSetC"/>
                <a:cs typeface="FreeSet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5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476000" indent="-252000">
              <a:buFont typeface="Lucida Grande"/>
              <a:buChar char="&gt;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2601" y="692675"/>
            <a:ext cx="6254169" cy="36512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94270" y="99017"/>
            <a:ext cx="1437084" cy="3651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48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26000" y="2272242"/>
            <a:ext cx="3831034" cy="41082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2920" y="692675"/>
            <a:ext cx="6254169" cy="36512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448550" y="108083"/>
            <a:ext cx="1437084" cy="3651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3"/>
          <p:cNvSpPr>
            <a:spLocks noGrp="1"/>
          </p:cNvSpPr>
          <p:nvPr>
            <p:ph sz="half" idx="14"/>
          </p:nvPr>
        </p:nvSpPr>
        <p:spPr>
          <a:xfrm>
            <a:off x="502920" y="2272242"/>
            <a:ext cx="3831034" cy="41082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798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26000" y="2272242"/>
            <a:ext cx="38310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2600" y="692675"/>
            <a:ext cx="6254169" cy="36512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55230" y="128980"/>
            <a:ext cx="1437084" cy="3651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0" y="2272243"/>
            <a:ext cx="3831033" cy="36882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3831034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293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зкая 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8100" y="2272242"/>
            <a:ext cx="48089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479030" y="128980"/>
            <a:ext cx="1437084" cy="3651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1" y="2272243"/>
            <a:ext cx="2882900" cy="36882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2882901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249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73800" y="2272242"/>
            <a:ext cx="23832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 marL="0" indent="0">
              <a:defRPr sz="1600"/>
            </a:lvl3pPr>
            <a:lvl4pPr marL="0" indent="0"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2601" y="692675"/>
            <a:ext cx="6254169" cy="36512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57110" y="128980"/>
            <a:ext cx="1437084" cy="3651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0" y="2272243"/>
            <a:ext cx="5308600" cy="36882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5308600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1125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иллюстрация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2600" y="692674"/>
            <a:ext cx="6254169" cy="36512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494270" y="138179"/>
            <a:ext cx="1437084" cy="3651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0" y="2272243"/>
            <a:ext cx="8174434" cy="36882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8174434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63790" y="128980"/>
            <a:ext cx="1437084" cy="3651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390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176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1" y="1289750"/>
            <a:ext cx="8178800" cy="773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601" y="2215588"/>
            <a:ext cx="8174434" cy="4109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2600" y="510113"/>
            <a:ext cx="625416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rgbClr val="FFFFFF"/>
                </a:solidFill>
                <a:latin typeface="Comic Sans MS" panose="030F0702030302020204" pitchFamily="66" charset="0"/>
                <a:cs typeface="Helvetica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19950" y="503304"/>
            <a:ext cx="1437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>
                <a:latin typeface="Comic Sans MS" panose="030F0702030302020204" pitchFamily="66" charset="0"/>
              </a:rPr>
              <a:t> |</a:t>
            </a:r>
            <a:fld id="{7CEB33D5-D00E-464B-A6F3-4BAF19C713A5}" type="slidenum">
              <a:rPr lang="ru-RU" smtClean="0">
                <a:latin typeface="Comic Sans MS" panose="030F0702030302020204" pitchFamily="66" charset="0"/>
              </a:rPr>
              <a:pPr/>
              <a:t>‹#›</a:t>
            </a:fld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32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8" r:id="rId5"/>
    <p:sldLayoutId id="2147483659" r:id="rId6"/>
    <p:sldLayoutId id="2147483660" r:id="rId7"/>
    <p:sldLayoutId id="2147483654" r:id="rId8"/>
    <p:sldLayoutId id="214748365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E78E23"/>
          </a:solidFill>
          <a:latin typeface="Comic Sans MS" panose="030F0702030302020204" pitchFamily="66" charset="0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Arial"/>
        <a:buNone/>
        <a:defRPr sz="2400" b="0" i="0" kern="1200">
          <a:solidFill>
            <a:schemeClr val="tx1"/>
          </a:solidFill>
          <a:latin typeface="FreeSetC"/>
          <a:ea typeface="+mn-ea"/>
          <a:cs typeface="FreeSetC"/>
        </a:defRPr>
      </a:lvl1pPr>
      <a:lvl2pPr marL="0" indent="0" algn="l" defTabSz="457200" rtl="0" eaLnBrk="1" latinLnBrk="0" hangingPunct="1">
        <a:spcBef>
          <a:spcPts val="600"/>
        </a:spcBef>
        <a:buFont typeface="Arial"/>
        <a:buNone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2pPr>
      <a:lvl3pPr marL="720000" indent="-360000" algn="l" defTabSz="457200" rtl="0" eaLnBrk="1" latinLnBrk="0" hangingPunct="1">
        <a:spcBef>
          <a:spcPts val="600"/>
        </a:spcBef>
        <a:buClr>
          <a:srgbClr val="349737"/>
        </a:buClr>
        <a:buFont typeface="Lucida Grande"/>
        <a:buChar char="&gt;"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3pPr>
      <a:lvl4pPr marL="1440000" indent="-360000" algn="l" defTabSz="457200" rtl="0" eaLnBrk="1" latinLnBrk="0" hangingPunct="1">
        <a:spcBef>
          <a:spcPts val="600"/>
        </a:spcBef>
        <a:buClr>
          <a:srgbClr val="349737"/>
        </a:buClr>
        <a:buFont typeface="+mj-lt"/>
        <a:buAutoNum type="arabicPeriod"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4pPr>
      <a:lvl5pPr marL="1440000" indent="-360000" algn="l" defTabSz="457200" rtl="0" eaLnBrk="1" latinLnBrk="0" hangingPunct="1">
        <a:spcBef>
          <a:spcPts val="600"/>
        </a:spcBef>
        <a:buClr>
          <a:srgbClr val="349737"/>
        </a:buClr>
        <a:buFont typeface="Lucida Grande"/>
        <a:buChar char="&gt;"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2657" y="5553783"/>
            <a:ext cx="5896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«Кредиты»</a:t>
            </a:r>
            <a:endParaRPr lang="ru-RU" sz="4400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9465" y="4168788"/>
            <a:ext cx="7142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Урок и мини-олимпиада</a:t>
            </a:r>
            <a:br>
              <a:rPr lang="ru-RU" sz="28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8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 </a:t>
            </a:r>
            <a:r>
              <a:rPr lang="ru-RU" sz="28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ответственном потребительском </a:t>
            </a:r>
            <a:r>
              <a:rPr lang="ru-RU" sz="28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поведении на финансовом рынке</a:t>
            </a:r>
            <a:endParaRPr lang="ru-RU" sz="2800" b="1" dirty="0">
              <a:solidFill>
                <a:srgbClr val="27B1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8" name="Picture 4" descr="C:\Users\vlasov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96"/>
            <a:ext cx="5454592" cy="3274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1600" y="1201242"/>
            <a:ext cx="389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7B190"/>
                </a:solidFill>
                <a:latin typeface="Comic Sans MS" panose="030F0702030302020204" pitchFamily="66" charset="0"/>
                <a:cs typeface="Helvetica"/>
              </a:rPr>
              <a:t>9-22 апреля</a:t>
            </a:r>
          </a:p>
          <a:p>
            <a:pPr algn="ctr"/>
            <a:r>
              <a:rPr lang="ru-RU" sz="3600" b="1" dirty="0">
                <a:solidFill>
                  <a:srgbClr val="27B190"/>
                </a:solidFill>
                <a:latin typeface="Comic Sans MS" panose="030F0702030302020204" pitchFamily="66" charset="0"/>
                <a:cs typeface="Helvetica"/>
              </a:rPr>
              <a:t>2018 года</a:t>
            </a:r>
          </a:p>
        </p:txBody>
      </p:sp>
      <p:pic>
        <p:nvPicPr>
          <p:cNvPr id="9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95" y="5553783"/>
            <a:ext cx="1007040" cy="1107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19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Кредиты типа «Стрекоза»</a:t>
            </a:r>
            <a:endParaRPr lang="ru-RU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848100" y="2272242"/>
            <a:ext cx="4808934" cy="3060249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Кредиты типа «Стрекоза» – позволяют </a:t>
            </a:r>
            <a:r>
              <a:rPr lang="ru-RU" sz="2200" b="1" dirty="0" smtClean="0">
                <a:solidFill>
                  <a:srgbClr val="27B190"/>
                </a:solidFill>
              </a:rPr>
              <a:t>получить удовольствие прямо сейчас</a:t>
            </a:r>
            <a:r>
              <a:rPr lang="ru-RU" sz="2200" dirty="0" smtClean="0">
                <a:solidFill>
                  <a:srgbClr val="27B190"/>
                </a:solidFill>
              </a:rPr>
              <a:t>:</a:t>
            </a:r>
            <a:endParaRPr lang="ru-RU" sz="2200" dirty="0">
              <a:solidFill>
                <a:srgbClr val="27B19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/>
              <a:t>на еду, одежду, развлечения</a:t>
            </a:r>
          </a:p>
          <a:p>
            <a:pPr marL="342900" indent="-342900">
              <a:buFontTx/>
              <a:buChar char="-"/>
            </a:pPr>
            <a:r>
              <a:rPr lang="ru-RU" sz="2200" dirty="0" smtClean="0"/>
              <a:t>на отдых и путешествия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н</a:t>
            </a:r>
            <a:r>
              <a:rPr lang="ru-RU" sz="2200" dirty="0" smtClean="0"/>
              <a:t>а покупку вещей, которые нельзя перепродать с выгодой</a:t>
            </a:r>
          </a:p>
          <a:p>
            <a:pPr marL="342900" indent="-342900">
              <a:buFontTx/>
              <a:buChar char="-"/>
            </a:pPr>
            <a:r>
              <a:rPr lang="ru-RU" sz="2200" dirty="0" smtClean="0"/>
              <a:t>решить внезапно возникшую проблему или помочь кому-то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96757" y="0"/>
            <a:ext cx="1437084" cy="630947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ru-RU" sz="1300" dirty="0">
                <a:latin typeface="+mn-lt"/>
              </a:rPr>
              <a:t>Мультфильм «Стрекоза и муравей». СССР, </a:t>
            </a:r>
            <a:r>
              <a:rPr lang="ru-RU" sz="1300" dirty="0" smtClean="0">
                <a:latin typeface="+mn-lt"/>
              </a:rPr>
              <a:t>1961 </a:t>
            </a:r>
            <a:r>
              <a:rPr lang="ru-RU" sz="1300" dirty="0">
                <a:latin typeface="+mn-lt"/>
              </a:rPr>
              <a:t>г.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7" b="8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226" y="5851150"/>
            <a:ext cx="557069" cy="527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3481" y="5824902"/>
            <a:ext cx="42370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cs typeface="FreeSetC"/>
              </a:rPr>
              <a:t>Взять такой кредит – </a:t>
            </a:r>
          </a:p>
          <a:p>
            <a:r>
              <a:rPr lang="ru-RU" sz="2000" dirty="0" smtClean="0">
                <a:cs typeface="FreeSetC"/>
              </a:rPr>
              <a:t>значит стать беднее</a:t>
            </a:r>
            <a:endParaRPr lang="en-US" sz="2000" dirty="0" smtClean="0">
              <a:cs typeface="FreeSetC"/>
            </a:endParaRPr>
          </a:p>
        </p:txBody>
      </p:sp>
      <p:pic>
        <p:nvPicPr>
          <p:cNvPr id="12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13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Кредиты типа «Муравей»</a:t>
            </a:r>
            <a:endParaRPr lang="ru-RU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848100" y="2272242"/>
            <a:ext cx="4808934" cy="3359013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Кредиты типа «Муравей» :</a:t>
            </a:r>
            <a:endParaRPr lang="ru-RU" sz="2200" dirty="0"/>
          </a:p>
          <a:p>
            <a:pPr marL="342900" indent="-342900">
              <a:buFontTx/>
              <a:buChar char="-"/>
            </a:pPr>
            <a:r>
              <a:rPr lang="ru-RU" sz="2200" dirty="0"/>
              <a:t>н</a:t>
            </a:r>
            <a:r>
              <a:rPr lang="ru-RU" sz="2200" dirty="0" smtClean="0"/>
              <a:t>а предпринимательскую деятельность,</a:t>
            </a:r>
          </a:p>
          <a:p>
            <a:pPr marL="342900" indent="-342900">
              <a:buFontTx/>
              <a:buChar char="-"/>
            </a:pPr>
            <a:r>
              <a:rPr lang="ru-RU" sz="2200" dirty="0" smtClean="0"/>
              <a:t>на образование,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н</a:t>
            </a:r>
            <a:r>
              <a:rPr lang="ru-RU" sz="2200" dirty="0" smtClean="0"/>
              <a:t>а приобретение или улучшение недвижимости (жилья, земли),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н</a:t>
            </a:r>
            <a:r>
              <a:rPr lang="ru-RU" sz="2200" dirty="0" smtClean="0"/>
              <a:t>а покупку вещей, которые можно с выгодой перепродать (автомобиля, техники), - </a:t>
            </a:r>
          </a:p>
          <a:p>
            <a:r>
              <a:rPr lang="ru-RU" sz="2200" dirty="0"/>
              <a:t>позволяют </a:t>
            </a:r>
            <a:r>
              <a:rPr lang="ru-RU" sz="2200" b="1" dirty="0" smtClean="0">
                <a:solidFill>
                  <a:srgbClr val="27B190"/>
                </a:solidFill>
              </a:rPr>
              <a:t>в </a:t>
            </a:r>
            <a:r>
              <a:rPr lang="ru-RU" sz="2200" b="1" dirty="0">
                <a:solidFill>
                  <a:srgbClr val="27B190"/>
                </a:solidFill>
              </a:rPr>
              <a:t>будущем стать богаче</a:t>
            </a:r>
            <a:endParaRPr lang="ru-RU" sz="2200" dirty="0" smtClean="0">
              <a:solidFill>
                <a:srgbClr val="27B19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91676" y="0"/>
            <a:ext cx="1437084" cy="630947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ru-RU" sz="1300" dirty="0">
                <a:latin typeface="+mn-lt"/>
              </a:rPr>
              <a:t>Мультфильм «Стрекоза и муравей». СССР, </a:t>
            </a:r>
            <a:r>
              <a:rPr lang="ru-RU" sz="1300" dirty="0" smtClean="0">
                <a:latin typeface="+mn-lt"/>
              </a:rPr>
              <a:t>1961 </a:t>
            </a:r>
            <a:r>
              <a:rPr lang="ru-RU" sz="1300" dirty="0">
                <a:latin typeface="+mn-lt"/>
              </a:rPr>
              <a:t>г.</a:t>
            </a: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226" y="5851150"/>
            <a:ext cx="557069" cy="527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9910" y="5824902"/>
            <a:ext cx="44752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cs typeface="FreeSetC"/>
              </a:rPr>
              <a:t>НО: чем больше долгов, тем больше в жизни опасностей и риска</a:t>
            </a:r>
            <a:endParaRPr lang="en-US" sz="2000" dirty="0" smtClean="0">
              <a:cs typeface="FreeSetC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7" b="373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39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8234" y="902824"/>
            <a:ext cx="8178800" cy="773851"/>
          </a:xfrm>
        </p:spPr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«Техника безопасности»</a:t>
            </a:r>
            <a:b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 получении кредит</a:t>
            </a:r>
            <a:r>
              <a:rPr lang="ru-RU" dirty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848100" y="2005374"/>
            <a:ext cx="4808934" cy="463911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ru-RU" sz="2200" b="1" dirty="0" smtClean="0"/>
              <a:t>Изучи кредитный договор </a:t>
            </a:r>
            <a:r>
              <a:rPr lang="ru-RU" sz="2200" dirty="0" smtClean="0"/>
              <a:t>до подписания (</a:t>
            </a:r>
            <a:r>
              <a:rPr lang="ru-RU" sz="2200" b="1" dirty="0" smtClean="0"/>
              <a:t>5 дней </a:t>
            </a:r>
            <a:r>
              <a:rPr lang="ru-RU" sz="2200" dirty="0" smtClean="0"/>
              <a:t>по закону)</a:t>
            </a:r>
          </a:p>
          <a:p>
            <a:pPr marL="342900" indent="-342900">
              <a:buFontTx/>
              <a:buChar char="-"/>
            </a:pPr>
            <a:endParaRPr lang="ru-RU" sz="1000" dirty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Если договор </a:t>
            </a:r>
            <a:r>
              <a:rPr lang="ru-RU" sz="2200" b="1" dirty="0" smtClean="0"/>
              <a:t>не устраивает – не подписывай! </a:t>
            </a:r>
            <a:r>
              <a:rPr lang="ru-RU" sz="2200" dirty="0" smtClean="0"/>
              <a:t>(«период охлаждения» - время для раздумий)</a:t>
            </a:r>
          </a:p>
          <a:p>
            <a:pPr marL="342900" indent="-342900">
              <a:buFontTx/>
              <a:buChar char="-"/>
            </a:pPr>
            <a:endParaRPr lang="ru-RU" sz="10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Оцени </a:t>
            </a:r>
            <a:r>
              <a:rPr lang="ru-RU" sz="2200" b="1" dirty="0" smtClean="0"/>
              <a:t>будущие платежи </a:t>
            </a:r>
            <a:r>
              <a:rPr lang="ru-RU" sz="2200" dirty="0" smtClean="0"/>
              <a:t>по кредиту и сопоставь их с доходами (</a:t>
            </a:r>
            <a:r>
              <a:rPr lang="ru-RU" sz="2200" b="1" dirty="0" smtClean="0"/>
              <a:t>не более 30% дохода!!</a:t>
            </a:r>
            <a:r>
              <a:rPr lang="ru-RU" sz="2200" dirty="0" smtClean="0"/>
              <a:t>)</a:t>
            </a:r>
          </a:p>
          <a:p>
            <a:pPr marL="342900" indent="-342900">
              <a:buFontTx/>
              <a:buChar char="-"/>
            </a:pPr>
            <a:endParaRPr lang="ru-RU" sz="10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Создай</a:t>
            </a:r>
            <a:r>
              <a:rPr lang="en-US" sz="2200" dirty="0" smtClean="0"/>
              <a:t> </a:t>
            </a:r>
            <a:r>
              <a:rPr lang="ru-RU" sz="2200" b="1" dirty="0" smtClean="0"/>
              <a:t>«подушку безопасности» </a:t>
            </a:r>
            <a:r>
              <a:rPr lang="ru-RU" sz="2200" dirty="0" smtClean="0"/>
              <a:t>(возможность платить по кредиту и вести привычный образ жизни</a:t>
            </a:r>
            <a:br>
              <a:rPr lang="ru-RU" sz="2200" dirty="0" smtClean="0"/>
            </a:br>
            <a:r>
              <a:rPr lang="ru-RU" sz="2200" dirty="0" smtClean="0"/>
              <a:t>3 месяца, даже потеряв доход)</a:t>
            </a:r>
          </a:p>
          <a:p>
            <a:pPr marL="342900" indent="-342900">
              <a:buFontTx/>
              <a:buChar char="-"/>
            </a:pPr>
            <a:endParaRPr lang="ru-RU" sz="10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Выбирай </a:t>
            </a:r>
            <a:r>
              <a:rPr lang="ru-RU" sz="2200" b="1" dirty="0" smtClean="0"/>
              <a:t>кредит с минимальной ставкой </a:t>
            </a:r>
            <a:r>
              <a:rPr lang="ru-RU" sz="2200" dirty="0" smtClean="0"/>
              <a:t>в </a:t>
            </a:r>
            <a:r>
              <a:rPr lang="ru-RU" sz="2200" b="1" dirty="0" smtClean="0"/>
              <a:t>валюте дохода</a:t>
            </a:r>
            <a:endParaRPr lang="ru-RU" sz="1800" b="1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91676" y="0"/>
            <a:ext cx="1437084" cy="616793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231" y="2075936"/>
            <a:ext cx="3330145" cy="45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85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33910" y="1101852"/>
            <a:ext cx="8178799" cy="5288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78E23"/>
              </a:buClr>
              <a:buSzPct val="25000"/>
              <a:buFont typeface="Helvetica Neue"/>
              <a:buNone/>
            </a:pPr>
            <a:r>
              <a:rPr lang="ru-RU" sz="2800" b="1" i="0" u="none" strike="noStrike" cap="none" dirty="0">
                <a:solidFill>
                  <a:srgbClr val="FFBB0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Полезные ссылки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7706917" y="0"/>
            <a:ext cx="1437083" cy="594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100">
                <a:solidFill>
                  <a:schemeClr val="lt1"/>
                </a:solidFill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ru-RU" sz="2100" dirty="0">
              <a:solidFill>
                <a:schemeClr val="lt1"/>
              </a:solidFill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21" name="Shape 321"/>
          <p:cNvGraphicFramePr/>
          <p:nvPr>
            <p:extLst>
              <p:ext uri="{D42A27DB-BD31-4B8C-83A1-F6EECF244321}">
                <p14:modId xmlns:p14="http://schemas.microsoft.com/office/powerpoint/2010/main" xmlns="" val="2885376928"/>
              </p:ext>
            </p:extLst>
          </p:nvPr>
        </p:nvGraphicFramePr>
        <p:xfrm>
          <a:off x="270705" y="1968682"/>
          <a:ext cx="8650873" cy="4546725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940887"/>
                <a:gridCol w="4709986"/>
              </a:tblGrid>
              <a:tr h="919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http://</a:t>
                      </a:r>
                      <a:r>
                        <a:rPr lang="ru-RU" sz="2400" b="1" i="0" dirty="0" err="1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вашифинансы.рф</a:t>
                      </a:r>
                      <a:endParaRPr lang="ru-RU" sz="2400" b="1" i="0" dirty="0" smtClean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официальный сайт Проекта Минфина России</a:t>
                      </a:r>
                      <a:r>
                        <a:rPr lang="en-US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по</a:t>
                      </a:r>
                      <a:r>
                        <a:rPr lang="ru-RU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 финансовой грамотности</a:t>
                      </a:r>
                      <a:endParaRPr lang="ru-RU" sz="2000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«Дружи </a:t>
                      </a:r>
                      <a:r>
                        <a:rPr lang="ru-RU" sz="2400" b="1" i="0" dirty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с </a:t>
                      </a: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финансами»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в социальных</a:t>
                      </a:r>
                      <a:r>
                        <a:rPr lang="ru-RU" sz="2400" b="1" i="0" baseline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 сетях</a:t>
                      </a:r>
                      <a:endParaRPr lang="ru-RU" sz="2400" b="1" i="0" dirty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группы </a:t>
                      </a:r>
                      <a:r>
                        <a:rPr lang="ru-RU" sz="2000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ВКонтакте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и </a:t>
                      </a:r>
                      <a:r>
                        <a:rPr lang="ru-RU" sz="2000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Facebook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а также профиль</a:t>
                      </a:r>
                      <a:r>
                        <a:rPr lang="ru-RU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 в </a:t>
                      </a:r>
                      <a:r>
                        <a:rPr lang="en-US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Instagram</a:t>
                      </a:r>
                      <a:r>
                        <a:rPr lang="ru-RU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посвященные 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проекту Минфина России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http://</a:t>
                      </a:r>
                      <a:r>
                        <a:rPr lang="ru-RU" sz="2400" b="1" i="0" dirty="0" err="1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хочумогузнаю.рф</a:t>
                      </a:r>
                      <a:endParaRPr lang="ru-RU" sz="2400" b="1" i="0" dirty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дополнительный сайт Проекта, где собраны материалы, разработанные совместно с Роспотребнадзором</a:t>
                      </a:r>
                      <a:endParaRPr lang="ru-RU" sz="2000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Хочу </a:t>
                      </a:r>
                      <a:r>
                        <a:rPr lang="ru-RU" sz="2400" b="1" i="0" dirty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Могу </a:t>
                      </a: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Знаю</a:t>
                      </a:r>
                      <a:endParaRPr lang="ru-RU" sz="2400" b="1" i="0" dirty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канал на </a:t>
                      </a:r>
                      <a:r>
                        <a:rPr lang="ru-RU" sz="2000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YouTube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c образовательными роликами по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правам потребителей финансовых услуг</a:t>
                      </a:r>
                      <a:endParaRPr lang="ru-RU" sz="2000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381384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345" y="1696198"/>
            <a:ext cx="3603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Спасибо</a:t>
            </a:r>
            <a:r>
              <a:rPr lang="en-US" sz="44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ru-RU" sz="4400" b="1" dirty="0">
              <a:solidFill>
                <a:srgbClr val="27B1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74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4522573"/>
            <a:ext cx="1517251" cy="166897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619641"/>
            <a:ext cx="55816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26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21534" y="1431925"/>
            <a:ext cx="6515564" cy="298422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Главное о кредитах</a:t>
            </a:r>
            <a:endParaRPr lang="ru-RU" sz="3200" dirty="0">
              <a:solidFill>
                <a:srgbClr val="FFC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7B190"/>
                </a:solidFill>
              </a:rPr>
              <a:t>Кредиты: суть</a:t>
            </a:r>
          </a:p>
          <a:p>
            <a:r>
              <a:rPr lang="ru-RU" dirty="0" smtClean="0">
                <a:solidFill>
                  <a:srgbClr val="27B190"/>
                </a:solidFill>
              </a:rPr>
              <a:t>Разновидности кредитов</a:t>
            </a:r>
            <a:endParaRPr lang="ru-RU" dirty="0">
              <a:solidFill>
                <a:srgbClr val="27B190"/>
              </a:solidFill>
            </a:endParaRPr>
          </a:p>
          <a:p>
            <a:r>
              <a:rPr lang="ru-RU" dirty="0" smtClean="0">
                <a:solidFill>
                  <a:srgbClr val="27B190"/>
                </a:solidFill>
              </a:rPr>
              <a:t>Когда долги разоряют</a:t>
            </a:r>
            <a:endParaRPr lang="ru-RU" dirty="0">
              <a:solidFill>
                <a:srgbClr val="27B190"/>
              </a:solidFill>
            </a:endParaRPr>
          </a:p>
          <a:p>
            <a:r>
              <a:rPr lang="ru-RU" dirty="0" smtClean="0">
                <a:solidFill>
                  <a:srgbClr val="27B190"/>
                </a:solidFill>
              </a:rPr>
              <a:t>Когда кредит может помочь</a:t>
            </a:r>
          </a:p>
          <a:p>
            <a:r>
              <a:rPr lang="ru-RU" dirty="0" smtClean="0">
                <a:solidFill>
                  <a:srgbClr val="27B190"/>
                </a:solidFill>
              </a:rPr>
              <a:t>Техника безопасности</a:t>
            </a:r>
            <a:endParaRPr lang="ru-RU" dirty="0">
              <a:solidFill>
                <a:srgbClr val="27B190"/>
              </a:solidFill>
            </a:endParaRPr>
          </a:p>
          <a:p>
            <a:endParaRPr lang="ru-RU" dirty="0">
              <a:solidFill>
                <a:srgbClr val="27B190"/>
              </a:solidFill>
            </a:endParaRPr>
          </a:p>
        </p:txBody>
      </p:sp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680" y="1038225"/>
            <a:ext cx="660400" cy="787400"/>
          </a:xfrm>
          <a:prstGeom prst="rect">
            <a:avLst/>
          </a:prstGeom>
        </p:spPr>
      </p:pic>
      <p:sp>
        <p:nvSpPr>
          <p:cNvPr id="6" name="Номер слайда 4"/>
          <p:cNvSpPr txBox="1">
            <a:spLocks/>
          </p:cNvSpPr>
          <p:nvPr/>
        </p:nvSpPr>
        <p:spPr>
          <a:xfrm>
            <a:off x="7699376" y="15240"/>
            <a:ext cx="1437084" cy="56292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EB33D5-D00E-464B-A6F3-4BAF19C713A5}" type="slidenum">
              <a:rPr lang="ru-RU" sz="2100" smtClean="0">
                <a:solidFill>
                  <a:schemeClr val="bg1"/>
                </a:solidFill>
                <a:latin typeface="Comic Sans MS" panose="030F0702030302020204" pitchFamily="66" charset="0"/>
              </a:rPr>
              <a:pPr algn="r"/>
              <a:t>2</a:t>
            </a:fld>
            <a:endParaRPr lang="ru-RU" sz="21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89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Кредит – это вклад наоборот!</a:t>
            </a:r>
            <a:endParaRPr lang="ru-RU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278166" y="2308945"/>
            <a:ext cx="2569271" cy="42980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7B190"/>
                </a:solidFill>
              </a:rPr>
              <a:t>Кредит</a:t>
            </a:r>
            <a:r>
              <a:rPr lang="ru-RU" sz="2000" b="1" dirty="0" smtClean="0">
                <a:solidFill>
                  <a:srgbClr val="349737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dirty="0"/>
              <a:t>деньги, которые </a:t>
            </a:r>
            <a:r>
              <a:rPr lang="ru-RU" sz="2000" dirty="0" smtClean="0"/>
              <a:t>банк временно дает гражданину или компании (заемщику) на условиях: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7B190"/>
                </a:solidFill>
              </a:rPr>
              <a:t>платности</a:t>
            </a:r>
            <a:endParaRPr lang="ru-RU" sz="2000" dirty="0">
              <a:solidFill>
                <a:srgbClr val="27B19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7B190"/>
                </a:solidFill>
              </a:rPr>
              <a:t>возвратности</a:t>
            </a:r>
            <a:endParaRPr lang="en-US" sz="2000" b="1" dirty="0">
              <a:solidFill>
                <a:srgbClr val="27B19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суть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06916" y="0"/>
            <a:ext cx="1437084" cy="585227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" b="74"/>
          <a:stretch>
            <a:fillRect/>
          </a:stretch>
        </p:blipFill>
        <p:spPr>
          <a:xfrm>
            <a:off x="482600" y="2086888"/>
            <a:ext cx="5308600" cy="3688290"/>
          </a:xfrm>
        </p:spPr>
      </p:pic>
      <p:pic>
        <p:nvPicPr>
          <p:cNvPr id="18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70" y="6095592"/>
            <a:ext cx="557069" cy="527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0202" y="6089266"/>
            <a:ext cx="49613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При получении кредита всегда надо помнить, что его </a:t>
            </a:r>
            <a:r>
              <a:rPr lang="ru-RU" sz="1600" b="1" dirty="0"/>
              <a:t>придется </a:t>
            </a:r>
            <a:r>
              <a:rPr lang="ru-RU" sz="1600" b="1" dirty="0" smtClean="0"/>
              <a:t>вернуть </a:t>
            </a:r>
            <a:r>
              <a:rPr lang="ru-RU" sz="1600" dirty="0" smtClean="0"/>
              <a:t>за </a:t>
            </a:r>
            <a:r>
              <a:rPr lang="ru-RU" sz="1600" dirty="0"/>
              <a:t>счет обычных доходов</a:t>
            </a:r>
          </a:p>
        </p:txBody>
      </p:sp>
      <p:pic>
        <p:nvPicPr>
          <p:cNvPr id="9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06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Почему люди берут кредиты?</a:t>
            </a:r>
            <a:endParaRPr lang="ru-RU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суть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06916" y="0"/>
            <a:ext cx="1437084" cy="631715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sz="half" idx="2"/>
          </p:nvPr>
        </p:nvSpPr>
        <p:spPr>
          <a:xfrm rot="944765">
            <a:off x="7343318" y="1793334"/>
            <a:ext cx="1089380" cy="1854769"/>
          </a:xfrm>
        </p:spPr>
        <p:txBody>
          <a:bodyPr>
            <a:noAutofit/>
          </a:bodyPr>
          <a:lstStyle/>
          <a:p>
            <a:r>
              <a:rPr lang="ru-RU" sz="11000" b="1" dirty="0">
                <a:solidFill>
                  <a:srgbClr val="AED292"/>
                </a:solidFill>
              </a:rPr>
              <a:t>?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sz="half" idx="2"/>
          </p:nvPr>
        </p:nvSpPr>
        <p:spPr>
          <a:xfrm rot="20983385">
            <a:off x="637959" y="1846912"/>
            <a:ext cx="1258061" cy="1854769"/>
          </a:xfrm>
        </p:spPr>
        <p:txBody>
          <a:bodyPr>
            <a:noAutofit/>
          </a:bodyPr>
          <a:lstStyle/>
          <a:p>
            <a:r>
              <a:rPr lang="ru-RU" sz="11000" b="1" dirty="0">
                <a:solidFill>
                  <a:srgbClr val="AED292"/>
                </a:solidFill>
              </a:rPr>
              <a:t>?</a:t>
            </a:r>
          </a:p>
        </p:txBody>
      </p:sp>
      <p:sp>
        <p:nvSpPr>
          <p:cNvPr id="15" name="Содержимое 2"/>
          <p:cNvSpPr>
            <a:spLocks noGrp="1"/>
          </p:cNvSpPr>
          <p:nvPr>
            <p:ph sz="half" idx="2"/>
          </p:nvPr>
        </p:nvSpPr>
        <p:spPr>
          <a:xfrm rot="20498574">
            <a:off x="7645228" y="4570773"/>
            <a:ext cx="1089380" cy="1854769"/>
          </a:xfrm>
        </p:spPr>
        <p:txBody>
          <a:bodyPr>
            <a:noAutofit/>
          </a:bodyPr>
          <a:lstStyle/>
          <a:p>
            <a:r>
              <a:rPr lang="ru-RU" sz="11000" b="1" dirty="0">
                <a:solidFill>
                  <a:srgbClr val="AED292"/>
                </a:solidFill>
              </a:rPr>
              <a:t>?</a:t>
            </a:r>
          </a:p>
        </p:txBody>
      </p:sp>
      <p:sp>
        <p:nvSpPr>
          <p:cNvPr id="16" name="Содержимое 2"/>
          <p:cNvSpPr>
            <a:spLocks noGrp="1"/>
          </p:cNvSpPr>
          <p:nvPr>
            <p:ph sz="half" idx="2"/>
          </p:nvPr>
        </p:nvSpPr>
        <p:spPr>
          <a:xfrm rot="688161">
            <a:off x="671308" y="4676479"/>
            <a:ext cx="1089380" cy="1854769"/>
          </a:xfrm>
        </p:spPr>
        <p:txBody>
          <a:bodyPr>
            <a:noAutofit/>
          </a:bodyPr>
          <a:lstStyle/>
          <a:p>
            <a:r>
              <a:rPr lang="ru-RU" sz="11000" b="1" dirty="0">
                <a:solidFill>
                  <a:srgbClr val="AED292"/>
                </a:solidFill>
              </a:rPr>
              <a:t>?</a:t>
            </a:r>
          </a:p>
        </p:txBody>
      </p:sp>
      <p:pic>
        <p:nvPicPr>
          <p:cNvPr id="5122" name="Picture 2" descr="кредит на жилье, преимущества и недостатки кредита, когда стоит отказаться от креди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044" y="2541420"/>
            <a:ext cx="4759853" cy="31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08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8206" y="1354748"/>
            <a:ext cx="8178800" cy="773851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Достоинства и недостатки кредитов</a:t>
            </a:r>
            <a:endParaRPr lang="ru-RU" dirty="0">
              <a:solidFill>
                <a:srgbClr val="FFC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8739137"/>
              </p:ext>
            </p:extLst>
          </p:nvPr>
        </p:nvGraphicFramePr>
        <p:xfrm>
          <a:off x="418990" y="2362122"/>
          <a:ext cx="8218016" cy="3671539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3953834"/>
                <a:gridCol w="4264182"/>
              </a:tblGrid>
              <a:tr h="47113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27B1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  <a:endParaRPr lang="ru-RU" sz="2400" b="1" i="0" dirty="0">
                        <a:solidFill>
                          <a:srgbClr val="27B19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11382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27B1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Возможность что-то приобрести прямо сейчас,</a:t>
                      </a:r>
                      <a:br>
                        <a:rPr lang="ru-RU" sz="2400" dirty="0" smtClean="0">
                          <a:solidFill>
                            <a:srgbClr val="27B1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ru-RU" sz="2400" baseline="0" dirty="0" smtClean="0">
                          <a:solidFill>
                            <a:srgbClr val="27B1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не накапливая деньги</a:t>
                      </a:r>
                      <a:endParaRPr lang="ru-RU" sz="2400" b="0" i="0" dirty="0">
                        <a:solidFill>
                          <a:srgbClr val="27B19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 итоге приобретенное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обойдется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дороже с учетом суммы процентов</a:t>
                      </a:r>
                      <a:endParaRPr lang="ru-RU" sz="2400" b="0" i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6823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27B1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Возможность погашать долг постепенно</a:t>
                      </a:r>
                    </a:p>
                    <a:p>
                      <a:endParaRPr lang="ru-RU" sz="2400" dirty="0">
                        <a:solidFill>
                          <a:srgbClr val="27B19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Дополнительные расходы (штрафы)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в случае просрочки выплат</a:t>
                      </a:r>
                      <a:endParaRPr lang="ru-RU" sz="2400" b="0" i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690301">
                <a:tc>
                  <a:txBody>
                    <a:bodyPr/>
                    <a:lstStyle/>
                    <a:p>
                      <a:endParaRPr lang="ru-RU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Банк будет требовать долг до полного возврата</a:t>
                      </a:r>
                      <a:endParaRPr lang="ru-RU" sz="2400" b="0" i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суть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06916" y="1"/>
            <a:ext cx="1437084" cy="631464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88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Виды кредитов по целям и наличию залога</a:t>
            </a:r>
            <a:endParaRPr lang="ru-RU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229013" y="2429596"/>
            <a:ext cx="8683295" cy="3671401"/>
            <a:chOff x="229014" y="3216117"/>
            <a:chExt cx="8683295" cy="3671401"/>
          </a:xfrm>
        </p:grpSpPr>
        <p:sp>
          <p:nvSpPr>
            <p:cNvPr id="4" name="Текст 4"/>
            <p:cNvSpPr txBox="1">
              <a:spLocks/>
            </p:cNvSpPr>
            <p:nvPr/>
          </p:nvSpPr>
          <p:spPr>
            <a:xfrm>
              <a:off x="239358" y="3224356"/>
              <a:ext cx="2858845" cy="425765"/>
            </a:xfrm>
            <a:prstGeom prst="rect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defPPr>
                <a:defRPr lang="ru-RU"/>
              </a:defPPr>
              <a:lvl1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1pPr>
              <a:lvl2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2pPr>
              <a:lvl3pPr indent="0">
                <a:spcBef>
                  <a:spcPct val="20000"/>
                </a:spcBef>
                <a:buFont typeface="Arial" panose="020B0604020202020204" pitchFamily="34" charset="0"/>
                <a:buNone/>
                <a:defRPr b="1"/>
              </a:lvl3pPr>
              <a:lvl4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4pPr>
              <a:lvl5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5pPr>
              <a:lvl6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6pPr>
              <a:lvl7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7pPr>
              <a:lvl8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8pPr>
              <a:lvl9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9pPr>
            </a:lstStyle>
            <a:p>
              <a:r>
                <a:rPr lang="ru-RU" sz="1800" dirty="0">
                  <a:solidFill>
                    <a:schemeClr val="bg1"/>
                  </a:solidFill>
                  <a:latin typeface="FreeSetC"/>
                </a:rPr>
                <a:t>Целевые</a:t>
              </a:r>
            </a:p>
          </p:txBody>
        </p:sp>
        <p:sp>
          <p:nvSpPr>
            <p:cNvPr id="5" name="Объект 5"/>
            <p:cNvSpPr txBox="1">
              <a:spLocks/>
            </p:cNvSpPr>
            <p:nvPr/>
          </p:nvSpPr>
          <p:spPr>
            <a:xfrm>
              <a:off x="239358" y="3650123"/>
              <a:ext cx="2858845" cy="1529857"/>
            </a:xfrm>
            <a:prstGeom prst="rect">
              <a:avLst/>
            </a:prstGeom>
            <a:ln>
              <a:solidFill>
                <a:srgbClr val="27B1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latin typeface="FreeSetC"/>
                </a:rPr>
                <a:t>автокредит</a:t>
              </a:r>
            </a:p>
            <a:p>
              <a:r>
                <a:rPr lang="ru-RU" sz="1800" dirty="0" smtClean="0">
                  <a:latin typeface="FreeSetC"/>
                </a:rPr>
                <a:t>кредит на обучение</a:t>
              </a:r>
            </a:p>
            <a:p>
              <a:r>
                <a:rPr lang="ru-RU" sz="1800" dirty="0" smtClean="0">
                  <a:latin typeface="FreeSetC"/>
                </a:rPr>
                <a:t>кредит на ремонт</a:t>
              </a:r>
            </a:p>
            <a:p>
              <a:r>
                <a:rPr lang="ru-RU" sz="1800" dirty="0" smtClean="0">
                  <a:latin typeface="FreeSetC"/>
                </a:rPr>
                <a:t>кредит в точке продаж (магазине)</a:t>
              </a:r>
              <a:endParaRPr lang="ru-RU" sz="1800" dirty="0">
                <a:latin typeface="FreeSetC"/>
              </a:endParaRPr>
            </a:p>
          </p:txBody>
        </p:sp>
        <p:sp>
          <p:nvSpPr>
            <p:cNvPr id="6" name="Текст 6"/>
            <p:cNvSpPr txBox="1">
              <a:spLocks/>
            </p:cNvSpPr>
            <p:nvPr/>
          </p:nvSpPr>
          <p:spPr>
            <a:xfrm>
              <a:off x="6052341" y="3216117"/>
              <a:ext cx="2859968" cy="425766"/>
            </a:xfrm>
            <a:prstGeom prst="rect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defPPr>
                <a:defRPr lang="ru-RU"/>
              </a:defPPr>
              <a:lvl1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1pPr>
              <a:lvl2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2pPr>
              <a:lvl3pPr indent="0">
                <a:spcBef>
                  <a:spcPct val="20000"/>
                </a:spcBef>
                <a:buFont typeface="Arial" panose="020B0604020202020204" pitchFamily="34" charset="0"/>
                <a:buNone/>
                <a:defRPr b="1"/>
              </a:lvl3pPr>
              <a:lvl4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4pPr>
              <a:lvl5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5pPr>
              <a:lvl6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6pPr>
              <a:lvl7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7pPr>
              <a:lvl8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8pPr>
              <a:lvl9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9pPr>
            </a:lstStyle>
            <a:p>
              <a:r>
                <a:rPr lang="ru-RU" sz="1800" dirty="0">
                  <a:solidFill>
                    <a:schemeClr val="bg1"/>
                  </a:solidFill>
                  <a:latin typeface="FreeSetC"/>
                </a:rPr>
                <a:t>Нецелевые</a:t>
              </a:r>
            </a:p>
          </p:txBody>
        </p:sp>
        <p:sp>
          <p:nvSpPr>
            <p:cNvPr id="7" name="Объект 7"/>
            <p:cNvSpPr txBox="1">
              <a:spLocks/>
            </p:cNvSpPr>
            <p:nvPr/>
          </p:nvSpPr>
          <p:spPr>
            <a:xfrm>
              <a:off x="6052341" y="3641883"/>
              <a:ext cx="2859968" cy="944414"/>
            </a:xfrm>
            <a:prstGeom prst="rect">
              <a:avLst/>
            </a:prstGeom>
            <a:ln>
              <a:solidFill>
                <a:srgbClr val="27B1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latin typeface="FreeSetC"/>
                </a:rPr>
                <a:t>кредит на неотложные нужды</a:t>
              </a:r>
            </a:p>
            <a:p>
              <a:r>
                <a:rPr lang="ru-RU" sz="1800" dirty="0" smtClean="0">
                  <a:latin typeface="FreeSetC"/>
                </a:rPr>
                <a:t>кредит наличными</a:t>
              </a:r>
              <a:endParaRPr lang="ru-RU" sz="1800" dirty="0">
                <a:latin typeface="FreeSetC"/>
              </a:endParaRPr>
            </a:p>
          </p:txBody>
        </p:sp>
        <p:sp>
          <p:nvSpPr>
            <p:cNvPr id="8" name="Текст 2"/>
            <p:cNvSpPr txBox="1">
              <a:spLocks/>
            </p:cNvSpPr>
            <p:nvPr/>
          </p:nvSpPr>
          <p:spPr>
            <a:xfrm>
              <a:off x="229014" y="5569944"/>
              <a:ext cx="2858845" cy="423166"/>
            </a:xfrm>
            <a:prstGeom prst="rect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solidFill>
                    <a:schemeClr val="bg1"/>
                  </a:solidFill>
                  <a:latin typeface="FreeSetC"/>
                </a:rPr>
                <a:t>Залоговые</a:t>
              </a:r>
              <a:endParaRPr lang="ru-RU" sz="1800" dirty="0">
                <a:solidFill>
                  <a:schemeClr val="bg1"/>
                </a:solidFill>
                <a:latin typeface="FreeSetC"/>
              </a:endParaRPr>
            </a:p>
          </p:txBody>
        </p:sp>
        <p:sp>
          <p:nvSpPr>
            <p:cNvPr id="9" name="Объект 3"/>
            <p:cNvSpPr txBox="1">
              <a:spLocks/>
            </p:cNvSpPr>
            <p:nvPr/>
          </p:nvSpPr>
          <p:spPr>
            <a:xfrm>
              <a:off x="229014" y="6001350"/>
              <a:ext cx="2858845" cy="886168"/>
            </a:xfrm>
            <a:prstGeom prst="rect">
              <a:avLst/>
            </a:prstGeom>
            <a:ln>
              <a:solidFill>
                <a:srgbClr val="27B1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latin typeface="FreeSetC"/>
                </a:rPr>
                <a:t>ипотечный кредит</a:t>
              </a:r>
            </a:p>
            <a:p>
              <a:r>
                <a:rPr lang="ru-RU" sz="1800" dirty="0" smtClean="0">
                  <a:latin typeface="FreeSetC"/>
                </a:rPr>
                <a:t>автокредит</a:t>
              </a:r>
            </a:p>
          </p:txBody>
        </p:sp>
        <p:sp>
          <p:nvSpPr>
            <p:cNvPr id="10" name="Текст 4"/>
            <p:cNvSpPr txBox="1">
              <a:spLocks/>
            </p:cNvSpPr>
            <p:nvPr/>
          </p:nvSpPr>
          <p:spPr>
            <a:xfrm>
              <a:off x="6052340" y="5561705"/>
              <a:ext cx="2849623" cy="423166"/>
            </a:xfrm>
            <a:prstGeom prst="rect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err="1" smtClean="0">
                  <a:solidFill>
                    <a:schemeClr val="bg1"/>
                  </a:solidFill>
                  <a:latin typeface="FreeSetC"/>
                </a:rPr>
                <a:t>Беззалоговые</a:t>
              </a:r>
              <a:endParaRPr lang="ru-RU" sz="1800" dirty="0">
                <a:solidFill>
                  <a:schemeClr val="bg1"/>
                </a:solidFill>
                <a:latin typeface="FreeSetC"/>
              </a:endParaRPr>
            </a:p>
          </p:txBody>
        </p:sp>
        <p:sp>
          <p:nvSpPr>
            <p:cNvPr id="11" name="Объект 5"/>
            <p:cNvSpPr txBox="1">
              <a:spLocks/>
            </p:cNvSpPr>
            <p:nvPr/>
          </p:nvSpPr>
          <p:spPr>
            <a:xfrm>
              <a:off x="6041996" y="5984872"/>
              <a:ext cx="2859968" cy="902646"/>
            </a:xfrm>
            <a:prstGeom prst="rect">
              <a:avLst/>
            </a:prstGeom>
            <a:ln>
              <a:solidFill>
                <a:srgbClr val="27B1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700" dirty="0" smtClean="0">
                  <a:latin typeface="FreeSetC"/>
                </a:rPr>
                <a:t>кредит на обучение,</a:t>
              </a:r>
            </a:p>
            <a:p>
              <a:r>
                <a:rPr lang="ru-RU" sz="1700" dirty="0" smtClean="0">
                  <a:latin typeface="FreeSetC"/>
                </a:rPr>
                <a:t>кредит в точке продаж (магазине)</a:t>
              </a:r>
              <a:endParaRPr lang="ru-RU" sz="1700" dirty="0">
                <a:latin typeface="FreeSetC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272" y="4719831"/>
              <a:ext cx="1216062" cy="369332"/>
            </a:xfrm>
            <a:prstGeom prst="rect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FreeSetC"/>
                </a:rPr>
                <a:t>Кредиты</a:t>
              </a:r>
              <a:endParaRPr lang="ru-RU" b="1" dirty="0">
                <a:latin typeface="FreeSetC"/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 rot="19384761">
              <a:off x="5087145" y="4265146"/>
              <a:ext cx="918720" cy="319214"/>
            </a:xfrm>
            <a:prstGeom prst="rightArrow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 rot="2145031">
              <a:off x="5065898" y="5302503"/>
              <a:ext cx="887507" cy="277364"/>
            </a:xfrm>
            <a:prstGeom prst="rightArrow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 rot="8321397">
              <a:off x="3174198" y="5302503"/>
              <a:ext cx="887507" cy="277364"/>
            </a:xfrm>
            <a:prstGeom prst="rightArrow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 rot="13173887">
              <a:off x="3167842" y="4276368"/>
              <a:ext cx="887507" cy="277364"/>
            </a:xfrm>
            <a:prstGeom prst="rightArrow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</p:grpSp>
      <p:sp>
        <p:nvSpPr>
          <p:cNvPr id="1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82600" y="510113"/>
            <a:ext cx="6254169" cy="365125"/>
          </a:xfrm>
        </p:spPr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96757" y="0"/>
            <a:ext cx="1437084" cy="610149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9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94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82600" y="510113"/>
            <a:ext cx="6254169" cy="365125"/>
          </a:xfrm>
        </p:spPr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91676" y="1"/>
            <a:ext cx="1437084" cy="631464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Как заплатить меньше?</a:t>
            </a:r>
            <a:endParaRPr lang="ru-RU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0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7981134"/>
              </p:ext>
            </p:extLst>
          </p:nvPr>
        </p:nvGraphicFramePr>
        <p:xfrm>
          <a:off x="672699" y="2120730"/>
          <a:ext cx="8218016" cy="3396151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4370724"/>
                <a:gridCol w="3847292"/>
              </a:tblGrid>
              <a:tr h="47113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>
                          <a:latin typeface="FreeSetC"/>
                        </a:rPr>
                        <a:t>Кредиты</a:t>
                      </a:r>
                      <a:r>
                        <a:rPr lang="uk-UA" sz="2400" baseline="0" dirty="0" smtClean="0">
                          <a:latin typeface="FreeSetC"/>
                        </a:rPr>
                        <a:t> </a:t>
                      </a:r>
                      <a:r>
                        <a:rPr lang="uk-UA" sz="2400" baseline="0" dirty="0" err="1" smtClean="0">
                          <a:latin typeface="FreeSetC"/>
                        </a:rPr>
                        <a:t>могут</a:t>
                      </a:r>
                      <a:r>
                        <a:rPr lang="uk-UA" sz="2400" baseline="0" dirty="0" smtClean="0">
                          <a:latin typeface="FreeSetC"/>
                        </a:rPr>
                        <a:t> </a:t>
                      </a:r>
                      <a:r>
                        <a:rPr lang="uk-UA" sz="2400" baseline="0" dirty="0" err="1" smtClean="0">
                          <a:latin typeface="FreeSetC"/>
                        </a:rPr>
                        <a:t>быть</a:t>
                      </a:r>
                      <a:r>
                        <a:rPr lang="uk-UA" sz="2400" baseline="0" dirty="0" smtClean="0">
                          <a:latin typeface="FreeSetC"/>
                        </a:rPr>
                        <a:t> </a:t>
                      </a:r>
                      <a:r>
                        <a:rPr lang="uk-UA" sz="2400" baseline="0" dirty="0" err="1" smtClean="0">
                          <a:solidFill>
                            <a:srgbClr val="27B190"/>
                          </a:solidFill>
                          <a:latin typeface="FreeSetC"/>
                        </a:rPr>
                        <a:t>дешевле</a:t>
                      </a:r>
                      <a:r>
                        <a:rPr lang="uk-UA" sz="2400" baseline="0" dirty="0" smtClean="0">
                          <a:latin typeface="FreeSetC"/>
                        </a:rPr>
                        <a:t>:</a:t>
                      </a:r>
                      <a:endParaRPr lang="ru-RU" sz="2400" b="1" i="0" dirty="0">
                        <a:solidFill>
                          <a:srgbClr val="3EA245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FreeSetC"/>
                        </a:rPr>
                        <a:t>Кредиты обычно </a:t>
                      </a:r>
                      <a:r>
                        <a:rPr lang="ru-RU" sz="2400" dirty="0" smtClean="0">
                          <a:solidFill>
                            <a:srgbClr val="FFBB00"/>
                          </a:solidFill>
                          <a:latin typeface="FreeSetC"/>
                        </a:rPr>
                        <a:t>дороже</a:t>
                      </a:r>
                      <a:r>
                        <a:rPr lang="ru-RU" sz="2400" dirty="0" smtClean="0">
                          <a:latin typeface="FreeSetC"/>
                        </a:rPr>
                        <a:t>:</a:t>
                      </a:r>
                      <a:endParaRPr lang="ru-RU" sz="2400" b="1" i="0" dirty="0">
                        <a:solidFill>
                          <a:srgbClr val="F2010F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</a:tr>
              <a:tr h="101871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FreeSetC"/>
                        </a:rPr>
                        <a:t>Если</a:t>
                      </a:r>
                      <a:r>
                        <a:rPr lang="ru-RU" sz="2400" baseline="0" dirty="0" smtClean="0">
                          <a:latin typeface="FreeSetC"/>
                        </a:rPr>
                        <a:t> они </a:t>
                      </a:r>
                      <a:r>
                        <a:rPr lang="ru-RU" sz="2400" baseline="0" dirty="0" smtClean="0">
                          <a:solidFill>
                            <a:srgbClr val="27B190"/>
                          </a:solidFill>
                          <a:latin typeface="FreeSetC"/>
                        </a:rPr>
                        <a:t>целевые, залоговые, с поручителем</a:t>
                      </a:r>
                      <a:endParaRPr lang="ru-RU" sz="2400" b="0" i="0" dirty="0">
                        <a:solidFill>
                          <a:srgbClr val="27B190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BB00"/>
                          </a:solidFill>
                          <a:latin typeface="FreeSetC"/>
                        </a:rPr>
                        <a:t>В точке продаж</a:t>
                      </a:r>
                      <a:br>
                        <a:rPr lang="ru-RU" sz="2400" dirty="0" smtClean="0">
                          <a:solidFill>
                            <a:srgbClr val="FFBB00"/>
                          </a:solidFill>
                          <a:latin typeface="FreeSetC"/>
                        </a:rPr>
                      </a:br>
                      <a:r>
                        <a:rPr lang="ru-RU" sz="2400" dirty="0" smtClean="0">
                          <a:solidFill>
                            <a:srgbClr val="FFBB00"/>
                          </a:solidFill>
                          <a:latin typeface="FreeSetC"/>
                        </a:rPr>
                        <a:t>(в магазине)</a:t>
                      </a:r>
                      <a:endParaRPr lang="ru-RU" sz="2400" b="0" i="0" dirty="0">
                        <a:solidFill>
                          <a:srgbClr val="FFBB00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</a:tr>
              <a:tr h="68235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27B190"/>
                          </a:solidFill>
                          <a:latin typeface="FreeSetC"/>
                        </a:rPr>
                        <a:t>В банке,</a:t>
                      </a:r>
                      <a:r>
                        <a:rPr lang="ru-RU" sz="2400" baseline="0" dirty="0" smtClean="0">
                          <a:solidFill>
                            <a:srgbClr val="27B190"/>
                          </a:solidFill>
                          <a:latin typeface="FreeSetC"/>
                        </a:rPr>
                        <a:t> где у вас имеется вклад </a:t>
                      </a:r>
                      <a:r>
                        <a:rPr lang="ru-RU" sz="2400" baseline="0" dirty="0" smtClean="0">
                          <a:latin typeface="FreeSetC"/>
                        </a:rPr>
                        <a:t>и которому вы ответственно выплатили прошлый кредит</a:t>
                      </a:r>
                      <a:endParaRPr lang="ru-RU" sz="2400" b="0" i="0" dirty="0" smtClean="0">
                        <a:solidFill>
                          <a:schemeClr val="tx1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BB00"/>
                          </a:solidFill>
                          <a:latin typeface="FreeSetC"/>
                        </a:rPr>
                        <a:t>В микрофинансовых</a:t>
                      </a:r>
                      <a:r>
                        <a:rPr lang="ru-RU" sz="2400" baseline="0" dirty="0" smtClean="0">
                          <a:solidFill>
                            <a:srgbClr val="FFBB00"/>
                          </a:solidFill>
                          <a:latin typeface="FreeSetC"/>
                        </a:rPr>
                        <a:t> организациях (МФО)</a:t>
                      </a:r>
                      <a:endParaRPr lang="ru-RU" sz="2400" b="0" i="0" dirty="0" smtClean="0">
                        <a:solidFill>
                          <a:srgbClr val="FFBB00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://s.66.ru/localStorage/news/7b/40/e8/9a/7b40e89a_resizedScaled_817to5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8" t="29547" r="40926" b="25543"/>
          <a:stretch/>
        </p:blipFill>
        <p:spPr bwMode="auto">
          <a:xfrm>
            <a:off x="5469442" y="4798922"/>
            <a:ext cx="2534654" cy="1435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19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82600" y="1289750"/>
            <a:ext cx="8290207" cy="773851"/>
          </a:xfrm>
        </p:spPr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Потребительские кредиты банков и займы </a:t>
            </a:r>
            <a:r>
              <a:rPr lang="ru-RU" dirty="0" err="1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микрофинансовых</a:t>
            </a:r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организаций (МФО)</a:t>
            </a:r>
            <a:endParaRPr lang="ru-RU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</a:t>
            </a:r>
            <a:r>
              <a:rPr lang="ru-RU" dirty="0"/>
              <a:t>как пользоваться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86243" y="0"/>
            <a:ext cx="1437084" cy="630947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0367" y="2489703"/>
            <a:ext cx="381875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27B190"/>
                </a:solidFill>
                <a:latin typeface="FreeSetC"/>
              </a:rPr>
              <a:t>Кредит в банке:</a:t>
            </a:r>
            <a:endParaRPr lang="ru-RU" sz="2000" b="1" dirty="0">
              <a:solidFill>
                <a:srgbClr val="27B190"/>
              </a:solidFill>
              <a:latin typeface="FreeSetC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FreeSetC"/>
              </a:rPr>
              <a:t>несколько дней на выдачу кредита;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FreeSetC"/>
              </a:rPr>
              <a:t>в</a:t>
            </a:r>
            <a:r>
              <a:rPr lang="ru-RU" sz="2000" dirty="0" smtClean="0">
                <a:latin typeface="FreeSetC"/>
              </a:rPr>
              <a:t>ысокая вероятность отказа в кредите;</a:t>
            </a:r>
            <a:endParaRPr lang="ru-RU" sz="2000" dirty="0">
              <a:latin typeface="FreeSetC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FreeSetC"/>
              </a:rPr>
              <a:t>о</a:t>
            </a:r>
            <a:r>
              <a:rPr lang="ru-RU" sz="2000" dirty="0" smtClean="0">
                <a:latin typeface="FreeSetC"/>
              </a:rPr>
              <a:t>коло 30% годовых (2015 г)</a:t>
            </a:r>
            <a:endParaRPr lang="ru-RU" sz="2000" dirty="0">
              <a:latin typeface="FreeSet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6205" y="2433222"/>
            <a:ext cx="396460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err="1" smtClean="0">
                <a:solidFill>
                  <a:srgbClr val="27B190"/>
                </a:solidFill>
                <a:latin typeface="FreeSetC"/>
              </a:rPr>
              <a:t>Займ</a:t>
            </a:r>
            <a:r>
              <a:rPr lang="ru-RU" sz="2000" b="1" dirty="0" smtClean="0">
                <a:solidFill>
                  <a:srgbClr val="27B190"/>
                </a:solidFill>
                <a:latin typeface="FreeSetC"/>
              </a:rPr>
              <a:t> в МФО:</a:t>
            </a:r>
            <a:endParaRPr lang="ru-RU" sz="2000" b="1" dirty="0">
              <a:solidFill>
                <a:srgbClr val="27B190"/>
              </a:solidFill>
              <a:latin typeface="FreeSetC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FreeSetC"/>
              </a:rPr>
              <a:t>выдается за несколько минут;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FreeSetC"/>
              </a:rPr>
              <a:t>выдается почти всем желающим;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FreeSetC"/>
              </a:rPr>
              <a:t>ставки в годовом выражении могут превышать 400% годовых (и доходить до 700%)</a:t>
            </a: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27B190"/>
              </a:solidFill>
              <a:latin typeface="FreeSet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952" y="4481513"/>
            <a:ext cx="2751412" cy="21985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5827" y="4998615"/>
            <a:ext cx="2575762" cy="1537768"/>
          </a:xfrm>
          <a:prstGeom prst="rect">
            <a:avLst/>
          </a:prstGeom>
        </p:spPr>
      </p:pic>
      <p:pic>
        <p:nvPicPr>
          <p:cNvPr id="10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61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82600" y="1289750"/>
            <a:ext cx="8290207" cy="773851"/>
          </a:xfrm>
        </p:spPr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Кредиты типов «Стрекоза» и «Муравей»</a:t>
            </a:r>
            <a:endParaRPr lang="ru-RU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06916" y="0"/>
            <a:ext cx="1437084" cy="615707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7" b="847"/>
          <a:stretch>
            <a:fillRect/>
          </a:stretch>
        </p:blipFill>
        <p:spPr bwMode="auto">
          <a:xfrm>
            <a:off x="989569" y="1873911"/>
            <a:ext cx="2882900" cy="368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7" b="3737"/>
          <a:stretch>
            <a:fillRect/>
          </a:stretch>
        </p:blipFill>
        <p:spPr bwMode="auto">
          <a:xfrm>
            <a:off x="5360803" y="1864858"/>
            <a:ext cx="2882900" cy="368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7156" y="5730851"/>
            <a:ext cx="34423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latin typeface="FreeSetC"/>
              </a:rPr>
              <a:t>Цель: Текущее потребление</a:t>
            </a:r>
            <a:endParaRPr lang="ru-RU" b="1" dirty="0">
              <a:latin typeface="FreeSet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2406" y="5730850"/>
            <a:ext cx="34454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latin typeface="FreeSetC"/>
              </a:rPr>
              <a:t>Цель: Вложение в будущее</a:t>
            </a:r>
            <a:endParaRPr lang="ru-RU" b="1" dirty="0">
              <a:latin typeface="FreeSetC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23" y="6176895"/>
            <a:ext cx="410879" cy="3892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20573" y="6217634"/>
            <a:ext cx="28142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cs typeface="FreeSetC"/>
              </a:rPr>
              <a:t>Это путь к бедности!</a:t>
            </a:r>
            <a:endParaRPr lang="en-US" sz="2000" dirty="0" smtClean="0">
              <a:cs typeface="FreeSetC"/>
            </a:endParaRPr>
          </a:p>
        </p:txBody>
      </p:sp>
      <p:pic>
        <p:nvPicPr>
          <p:cNvPr id="16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803" y="6131135"/>
            <a:ext cx="410879" cy="3892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62353" y="6171874"/>
            <a:ext cx="24897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latin typeface="FreeSetC"/>
                <a:cs typeface="FreeSetC"/>
              </a:rPr>
              <a:t>Это риск!</a:t>
            </a:r>
            <a:endParaRPr lang="en-US" sz="2000" dirty="0" smtClean="0">
              <a:latin typeface="FreeSetC"/>
              <a:cs typeface="FreeSetC"/>
            </a:endParaRPr>
          </a:p>
        </p:txBody>
      </p:sp>
      <p:pic>
        <p:nvPicPr>
          <p:cNvPr id="13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95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urok_ba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D0920"/>
      </a:accent2>
      <a:accent3>
        <a:srgbClr val="349737"/>
      </a:accent3>
      <a:accent4>
        <a:srgbClr val="8064A2"/>
      </a:accent4>
      <a:accent5>
        <a:srgbClr val="4BACC6"/>
      </a:accent5>
      <a:accent6>
        <a:srgbClr val="E78E23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973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>
            <a:solidFill>
              <a:srgbClr val="CD092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610</Words>
  <Application>Microsoft Office PowerPoint</Application>
  <PresentationFormat>Экран (4:3)</PresentationFormat>
  <Paragraphs>127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Главное о кредитах</vt:lpstr>
      <vt:lpstr>Кредит – это вклад наоборот!</vt:lpstr>
      <vt:lpstr>Почему люди берут кредиты?</vt:lpstr>
      <vt:lpstr>Достоинства и недостатки кредитов</vt:lpstr>
      <vt:lpstr>Виды кредитов по целям и наличию залога</vt:lpstr>
      <vt:lpstr>Как заплатить меньше?</vt:lpstr>
      <vt:lpstr>Потребительские кредиты банков и займы микрофинансовых организаций (МФО)</vt:lpstr>
      <vt:lpstr>Кредиты типов «Стрекоза» и «Муравей»</vt:lpstr>
      <vt:lpstr>Кредиты типа «Стрекоза»</vt:lpstr>
      <vt:lpstr>Кредиты типа «Муравей»</vt:lpstr>
      <vt:lpstr>«Техника безопасности» при получении кредита</vt:lpstr>
      <vt:lpstr>Полезные ссылки</vt:lpstr>
      <vt:lpstr>Слайд 14</vt:lpstr>
    </vt:vector>
  </TitlesOfParts>
  <Company>DD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 К</dc:creator>
  <cp:lastModifiedBy>avch</cp:lastModifiedBy>
  <cp:revision>188</cp:revision>
  <cp:lastPrinted>2015-04-30T13:13:35Z</cp:lastPrinted>
  <dcterms:created xsi:type="dcterms:W3CDTF">2015-02-08T20:30:41Z</dcterms:created>
  <dcterms:modified xsi:type="dcterms:W3CDTF">2018-04-02T10:39:32Z</dcterms:modified>
</cp:coreProperties>
</file>