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6" r:id="rId2"/>
    <p:sldId id="317" r:id="rId3"/>
    <p:sldId id="303" r:id="rId4"/>
    <p:sldId id="304" r:id="rId5"/>
    <p:sldId id="305" r:id="rId6"/>
    <p:sldId id="306" r:id="rId7"/>
    <p:sldId id="313" r:id="rId8"/>
    <p:sldId id="309" r:id="rId9"/>
    <p:sldId id="310" r:id="rId10"/>
    <p:sldId id="314" r:id="rId11"/>
    <p:sldId id="318" r:id="rId12"/>
  </p:sldIdLst>
  <p:sldSz cx="9144000" cy="6858000" type="screen4x3"/>
  <p:notesSz cx="6797675" cy="987425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03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574">
          <p15:clr>
            <a:srgbClr val="A4A3A4"/>
          </p15:clr>
        </p15:guide>
        <p15:guide id="4" orient="horz" pos="861">
          <p15:clr>
            <a:srgbClr val="A4A3A4"/>
          </p15:clr>
        </p15:guide>
        <p15:guide id="5" orient="horz" pos="1150">
          <p15:clr>
            <a:srgbClr val="A4A3A4"/>
          </p15:clr>
        </p15:guide>
        <p15:guide id="6" orient="horz" pos="1440">
          <p15:clr>
            <a:srgbClr val="A4A3A4"/>
          </p15:clr>
        </p15:guide>
        <p15:guide id="7" orient="horz" pos="1726">
          <p15:clr>
            <a:srgbClr val="A4A3A4"/>
          </p15:clr>
        </p15:guide>
        <p15:guide id="8" orient="horz" pos="2016">
          <p15:clr>
            <a:srgbClr val="A4A3A4"/>
          </p15:clr>
        </p15:guide>
        <p15:guide id="9" orient="horz" pos="2302">
          <p15:clr>
            <a:srgbClr val="A4A3A4"/>
          </p15:clr>
        </p15:guide>
        <p15:guide id="10" orient="horz" pos="2568">
          <p15:clr>
            <a:srgbClr val="A4A3A4"/>
          </p15:clr>
        </p15:guide>
        <p15:guide id="11" orient="horz" pos="2878">
          <p15:clr>
            <a:srgbClr val="A4A3A4"/>
          </p15:clr>
        </p15:guide>
        <p15:guide id="12" orient="horz" pos="3162">
          <p15:clr>
            <a:srgbClr val="A4A3A4"/>
          </p15:clr>
        </p15:guide>
        <p15:guide id="13" orient="horz" pos="3456">
          <p15:clr>
            <a:srgbClr val="A4A3A4"/>
          </p15:clr>
        </p15:guide>
        <p15:guide id="14" orient="horz" pos="3742">
          <p15:clr>
            <a:srgbClr val="A4A3A4"/>
          </p15:clr>
        </p15:guide>
        <p15:guide id="15" pos="304">
          <p15:clr>
            <a:srgbClr val="A4A3A4"/>
          </p15:clr>
        </p15:guide>
        <p15:guide id="16" pos="3032">
          <p15:clr>
            <a:srgbClr val="A4A3A4"/>
          </p15:clr>
        </p15:guide>
        <p15:guide id="17" pos="2747">
          <p15:clr>
            <a:srgbClr val="A4A3A4"/>
          </p15:clr>
        </p15:guide>
        <p15:guide id="18" pos="2124">
          <p15:clr>
            <a:srgbClr val="A4A3A4"/>
          </p15:clr>
        </p15:guide>
        <p15:guide id="19" pos="1820">
          <p15:clr>
            <a:srgbClr val="A4A3A4"/>
          </p15:clr>
        </p15:guide>
        <p15:guide id="20" pos="1516">
          <p15:clr>
            <a:srgbClr val="A4A3A4"/>
          </p15:clr>
        </p15:guide>
        <p15:guide id="21" pos="1212">
          <p15:clr>
            <a:srgbClr val="A4A3A4"/>
          </p15:clr>
        </p15:guide>
        <p15:guide id="22" pos="912">
          <p15:clr>
            <a:srgbClr val="A4A3A4"/>
          </p15:clr>
        </p15:guide>
        <p15:guide id="23" pos="608">
          <p15:clr>
            <a:srgbClr val="A4A3A4"/>
          </p15:clr>
        </p15:guide>
        <p15:guide id="24" pos="2428">
          <p15:clr>
            <a:srgbClr val="A4A3A4"/>
          </p15:clr>
        </p15:guide>
        <p15:guide id="25" pos="5456">
          <p15:clr>
            <a:srgbClr val="A4A3A4"/>
          </p15:clr>
        </p15:guide>
        <p15:guide id="26" pos="3336">
          <p15:clr>
            <a:srgbClr val="A4A3A4"/>
          </p15:clr>
        </p15:guide>
        <p15:guide id="27" pos="3640">
          <p15:clr>
            <a:srgbClr val="A4A3A4"/>
          </p15:clr>
        </p15:guide>
        <p15:guide id="28" pos="3940">
          <p15:clr>
            <a:srgbClr val="A4A3A4"/>
          </p15:clr>
        </p15:guide>
        <p15:guide id="29" pos="4250">
          <p15:clr>
            <a:srgbClr val="A4A3A4"/>
          </p15:clr>
        </p15:guide>
        <p15:guide id="30" pos="4548">
          <p15:clr>
            <a:srgbClr val="A4A3A4"/>
          </p15:clr>
        </p15:guide>
        <p15:guide id="31" pos="4848">
          <p15:clr>
            <a:srgbClr val="A4A3A4"/>
          </p15:clr>
        </p15:guide>
        <p15:guide id="32" pos="51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Шаранова Н.А." initials="ШН" lastIdx="11" clrIdx="0"/>
  <p:cmAuthor id="1" name="Anna Pimkina" initials="AP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ED292"/>
    <a:srgbClr val="FFBB00"/>
    <a:srgbClr val="27B190"/>
    <a:srgbClr val="3EA245"/>
    <a:srgbClr val="1BB7A1"/>
    <a:srgbClr val="E67800"/>
    <a:srgbClr val="D6465B"/>
    <a:srgbClr val="F2010F"/>
    <a:srgbClr val="259737"/>
    <a:srgbClr val="239F4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7190" autoAdjust="0"/>
  </p:normalViewPr>
  <p:slideViewPr>
    <p:cSldViewPr snapToGrid="0" snapToObjects="1">
      <p:cViewPr>
        <p:scale>
          <a:sx n="62" d="100"/>
          <a:sy n="62" d="100"/>
        </p:scale>
        <p:origin x="-629" y="-466"/>
      </p:cViewPr>
      <p:guideLst>
        <p:guide orient="horz" pos="4030"/>
        <p:guide orient="horz" pos="288"/>
        <p:guide orient="horz" pos="574"/>
        <p:guide orient="horz" pos="861"/>
        <p:guide orient="horz" pos="1150"/>
        <p:guide orient="horz" pos="1440"/>
        <p:guide orient="horz" pos="1726"/>
        <p:guide orient="horz" pos="2016"/>
        <p:guide orient="horz" pos="2302"/>
        <p:guide orient="horz" pos="2568"/>
        <p:guide orient="horz" pos="2878"/>
        <p:guide orient="horz" pos="3162"/>
        <p:guide orient="horz" pos="3456"/>
        <p:guide orient="horz" pos="3742"/>
        <p:guide pos="304"/>
        <p:guide pos="3032"/>
        <p:guide pos="2747"/>
        <p:guide pos="2124"/>
        <p:guide pos="1820"/>
        <p:guide pos="1516"/>
        <p:guide pos="1212"/>
        <p:guide pos="912"/>
        <p:guide pos="608"/>
        <p:guide pos="2428"/>
        <p:guide pos="5456"/>
        <p:guide pos="3336"/>
        <p:guide pos="3640"/>
        <p:guide pos="3940"/>
        <p:guide pos="4250"/>
        <p:guide pos="4548"/>
        <p:guide pos="4848"/>
        <p:guide pos="5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7EC787-2082-46F8-B263-3BE704FF72C2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5FA8E3-59EB-4146-A3AE-6B626344A499}">
      <dgm:prSet phldrT="[Текст]"/>
      <dgm:spPr>
        <a:solidFill>
          <a:srgbClr val="27B190"/>
        </a:solidFill>
      </dgm:spPr>
      <dgm:t>
        <a:bodyPr/>
        <a:lstStyle/>
        <a:p>
          <a:r>
            <a:rPr lang="ru-RU" dirty="0" smtClean="0">
              <a:latin typeface="Helvetica" panose="020B0604020202020204" pitchFamily="34" charset="0"/>
              <a:cs typeface="Helvetica" panose="020B0604020202020204" pitchFamily="34" charset="0"/>
            </a:rPr>
            <a:t>Банковская карта</a:t>
          </a:r>
          <a:endParaRPr lang="ru-RU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6B867467-B4D0-4633-8E1C-DE4D0A2DF400}" type="parTrans" cxnId="{E5CB6A23-E84B-487F-8A66-7CAF0A48A65F}">
      <dgm:prSet/>
      <dgm:spPr/>
      <dgm:t>
        <a:bodyPr/>
        <a:lstStyle/>
        <a:p>
          <a:endParaRPr lang="ru-RU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376FFEF-F7EC-4DA1-A820-04A86CD0C8A1}" type="sibTrans" cxnId="{E5CB6A23-E84B-487F-8A66-7CAF0A48A65F}">
      <dgm:prSet custT="1"/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Банковский счет</a:t>
          </a:r>
          <a:endParaRPr lang="ru-RU" sz="1400" b="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362C1A4-6788-4C2C-B9B7-D4E987E5C8A1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rgbClr val="27B190"/>
        </a:solidFill>
        <a:ln w="12700"/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Дебетовая</a:t>
          </a:r>
          <a:endParaRPr lang="ru-RU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A055A52-97D3-40A4-81BE-3054B57E2D0E}" type="parTrans" cxnId="{0E1E212B-C633-450B-9600-9C626EABDCC8}">
      <dgm:prSet/>
      <dgm:spPr/>
      <dgm:t>
        <a:bodyPr/>
        <a:lstStyle/>
        <a:p>
          <a:endParaRPr lang="ru-RU">
            <a:solidFill>
              <a:srgbClr val="1BB7A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FA138858-E1A7-4168-B5C9-7C15E71A711D}" type="sibTrans" cxnId="{0E1E212B-C633-450B-9600-9C626EABDCC8}">
      <dgm:prSet/>
      <dgm:spPr/>
      <dgm:t>
        <a:bodyPr/>
        <a:lstStyle/>
        <a:p>
          <a:pPr algn="ctr"/>
          <a:r>
            <a:rPr lang="ru-RU" b="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Собственные деньги</a:t>
          </a:r>
          <a:endParaRPr lang="ru-RU" b="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4D1EA25-A16A-44AA-A723-F14A4E6C3B7B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27B190"/>
        </a:solidFill>
      </dgm:spPr>
      <dgm:t>
        <a:bodyPr/>
        <a:lstStyle/>
        <a:p>
          <a:r>
            <a:rPr lang="ru-RU" dirty="0" smtClean="0">
              <a:latin typeface="Helvetica" panose="020B0604020202020204" pitchFamily="34" charset="0"/>
              <a:cs typeface="Helvetica" panose="020B0604020202020204" pitchFamily="34" charset="0"/>
            </a:rPr>
            <a:t>Без овердрафта</a:t>
          </a:r>
          <a:endParaRPr lang="ru-RU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A6779FC-E4EB-470E-A34F-08C41A72FEC0}" type="parTrans" cxnId="{9843F156-13D9-4596-A361-46A240EFABC2}">
      <dgm:prSet/>
      <dgm:spPr/>
      <dgm:t>
        <a:bodyPr/>
        <a:lstStyle/>
        <a:p>
          <a:endParaRPr lang="ru-RU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E2659C6-8901-4B96-8C20-16FFCC99321D}" type="sibTrans" cxnId="{9843F156-13D9-4596-A361-46A240EFABC2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Только собственные</a:t>
          </a:r>
          <a:endParaRPr lang="ru-RU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EC28BAB-B9F8-4B28-858B-609430222148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27B190"/>
        </a:solidFill>
      </dgm:spPr>
      <dgm:t>
        <a:bodyPr/>
        <a:lstStyle/>
        <a:p>
          <a:r>
            <a:rPr lang="ru-RU" dirty="0" smtClean="0">
              <a:latin typeface="Helvetica" panose="020B0604020202020204" pitchFamily="34" charset="0"/>
              <a:cs typeface="Helvetica" panose="020B0604020202020204" pitchFamily="34" charset="0"/>
            </a:rPr>
            <a:t>С овердрафтом</a:t>
          </a:r>
          <a:endParaRPr lang="ru-RU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F1DDD60-30EE-4C79-96F2-31DBAC2772C0}" type="parTrans" cxnId="{F2DBFDB3-E24D-41BA-9931-5C71ED9B06A9}">
      <dgm:prSet/>
      <dgm:spPr/>
      <dgm:t>
        <a:bodyPr/>
        <a:lstStyle/>
        <a:p>
          <a:endParaRPr lang="ru-RU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8947FAE-4BE0-4467-8350-6ED276D5CF02}" type="sibTrans" cxnId="{F2DBFDB3-E24D-41BA-9931-5C71ED9B06A9}">
      <dgm:prSet custT="1"/>
      <dgm:spPr/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Собственные + Заемные</a:t>
          </a:r>
          <a:endParaRPr lang="ru-RU" sz="14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9990E8C-CA4B-4C3B-B3F1-615E2D6567B3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27B19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Кредитная</a:t>
          </a:r>
          <a:endParaRPr lang="ru-RU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06DD2235-6E71-4B30-89FA-101695BEB677}" type="parTrans" cxnId="{3A329356-983D-4175-9193-F734E341A015}">
      <dgm:prSet/>
      <dgm:spPr/>
      <dgm:t>
        <a:bodyPr/>
        <a:lstStyle/>
        <a:p>
          <a:endParaRPr lang="ru-RU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6863566-B710-4561-B0CF-491740338C13}" type="sibTrans" cxnId="{3A329356-983D-4175-9193-F734E341A015}">
      <dgm:prSet custT="1"/>
      <dgm:spPr/>
      <dgm:t>
        <a:bodyPr/>
        <a:lstStyle/>
        <a:p>
          <a:pPr algn="ctr"/>
          <a:r>
            <a:rPr lang="ru-RU" sz="14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Преимущественно заемные деньги</a:t>
          </a:r>
          <a:endParaRPr lang="ru-RU" sz="14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596E0AC5-7FD6-4CB2-AAE7-43B9CEAF1624}" type="pres">
      <dgm:prSet presAssocID="{267EC787-2082-46F8-B263-3BE704FF72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EB4D36-F137-426D-A0A7-1BEC66C027A8}" type="pres">
      <dgm:prSet presAssocID="{BD5FA8E3-59EB-4146-A3AE-6B626344A499}" presName="hierRoot1" presStyleCnt="0">
        <dgm:presLayoutVars>
          <dgm:hierBranch val="init"/>
        </dgm:presLayoutVars>
      </dgm:prSet>
      <dgm:spPr/>
    </dgm:pt>
    <dgm:pt modelId="{C55518AB-6411-4981-B5E9-F4ED9FEE1A24}" type="pres">
      <dgm:prSet presAssocID="{BD5FA8E3-59EB-4146-A3AE-6B626344A499}" presName="rootComposite1" presStyleCnt="0"/>
      <dgm:spPr/>
    </dgm:pt>
    <dgm:pt modelId="{1DDCC14F-7DD1-4FD3-8212-4B6F15CB2DE2}" type="pres">
      <dgm:prSet presAssocID="{BD5FA8E3-59EB-4146-A3AE-6B626344A499}" presName="rootText1" presStyleLbl="node0" presStyleIdx="0" presStyleCnt="1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997CAEC3-8A59-4C06-811A-0A2BCD44FE11}" type="pres">
      <dgm:prSet presAssocID="{BD5FA8E3-59EB-4146-A3AE-6B626344A499}" presName="titleText1" presStyleLbl="fgAcc0" presStyleIdx="0" presStyleCnt="1" custScaleX="120557" custLinFactNeighborX="586" custLinFactNeighborY="-917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109F0C1-65DA-4190-9B9F-2816D5FFFCA5}" type="pres">
      <dgm:prSet presAssocID="{BD5FA8E3-59EB-4146-A3AE-6B626344A499}" presName="rootConnector1" presStyleLbl="node1" presStyleIdx="0" presStyleCnt="4"/>
      <dgm:spPr/>
      <dgm:t>
        <a:bodyPr/>
        <a:lstStyle/>
        <a:p>
          <a:endParaRPr lang="ru-RU"/>
        </a:p>
      </dgm:t>
    </dgm:pt>
    <dgm:pt modelId="{B1632DB3-2295-408C-BB8B-856B85A6013D}" type="pres">
      <dgm:prSet presAssocID="{BD5FA8E3-59EB-4146-A3AE-6B626344A499}" presName="hierChild2" presStyleCnt="0"/>
      <dgm:spPr/>
    </dgm:pt>
    <dgm:pt modelId="{E1172568-F1B3-4C95-9B1D-B6BABBBFD2F4}" type="pres">
      <dgm:prSet presAssocID="{1A055A52-97D3-40A4-81BE-3054B57E2D0E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603B3F1-0868-4EB4-BA33-C21B36F44287}" type="pres">
      <dgm:prSet presAssocID="{9362C1A4-6788-4C2C-B9B7-D4E987E5C8A1}" presName="hierRoot2" presStyleCnt="0">
        <dgm:presLayoutVars>
          <dgm:hierBranch val="init"/>
        </dgm:presLayoutVars>
      </dgm:prSet>
      <dgm:spPr/>
    </dgm:pt>
    <dgm:pt modelId="{C7BD3EFD-9F70-4190-BE7E-640776327C49}" type="pres">
      <dgm:prSet presAssocID="{9362C1A4-6788-4C2C-B9B7-D4E987E5C8A1}" presName="rootComposite" presStyleCnt="0"/>
      <dgm:spPr/>
    </dgm:pt>
    <dgm:pt modelId="{5A9CC6DE-FD67-4174-A801-B6F62122B3C9}" type="pres">
      <dgm:prSet presAssocID="{9362C1A4-6788-4C2C-B9B7-D4E987E5C8A1}" presName="rootText" presStyleLbl="node1" presStyleIdx="0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2C5A70A9-FF5D-4086-82FE-840D48277357}" type="pres">
      <dgm:prSet presAssocID="{9362C1A4-6788-4C2C-B9B7-D4E987E5C8A1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9075DD7-1C4E-49DB-9658-744E4A934BA0}" type="pres">
      <dgm:prSet presAssocID="{9362C1A4-6788-4C2C-B9B7-D4E987E5C8A1}" presName="rootConnector" presStyleLbl="node2" presStyleIdx="0" presStyleCnt="0"/>
      <dgm:spPr/>
      <dgm:t>
        <a:bodyPr/>
        <a:lstStyle/>
        <a:p>
          <a:endParaRPr lang="ru-RU"/>
        </a:p>
      </dgm:t>
    </dgm:pt>
    <dgm:pt modelId="{9FA41319-40E9-4B62-829A-ADACAE2FE5FA}" type="pres">
      <dgm:prSet presAssocID="{9362C1A4-6788-4C2C-B9B7-D4E987E5C8A1}" presName="hierChild4" presStyleCnt="0"/>
      <dgm:spPr/>
    </dgm:pt>
    <dgm:pt modelId="{4997A6C7-A050-40D1-89FF-B9BB7D911EBE}" type="pres">
      <dgm:prSet presAssocID="{DA6779FC-E4EB-470E-A34F-08C41A72FEC0}" presName="Name37" presStyleLbl="parChTrans1D3" presStyleIdx="0" presStyleCnt="2"/>
      <dgm:spPr/>
      <dgm:t>
        <a:bodyPr/>
        <a:lstStyle/>
        <a:p>
          <a:endParaRPr lang="ru-RU"/>
        </a:p>
      </dgm:t>
    </dgm:pt>
    <dgm:pt modelId="{CF0E41FB-7CFA-4EB3-94FB-BBDEDD282FC5}" type="pres">
      <dgm:prSet presAssocID="{E4D1EA25-A16A-44AA-A723-F14A4E6C3B7B}" presName="hierRoot2" presStyleCnt="0">
        <dgm:presLayoutVars>
          <dgm:hierBranch val="init"/>
        </dgm:presLayoutVars>
      </dgm:prSet>
      <dgm:spPr/>
    </dgm:pt>
    <dgm:pt modelId="{7735FC8F-B542-440E-A715-CE3B05153EAC}" type="pres">
      <dgm:prSet presAssocID="{E4D1EA25-A16A-44AA-A723-F14A4E6C3B7B}" presName="rootComposite" presStyleCnt="0"/>
      <dgm:spPr/>
    </dgm:pt>
    <dgm:pt modelId="{D1723549-31FF-451C-8606-12AA8EBE2657}" type="pres">
      <dgm:prSet presAssocID="{E4D1EA25-A16A-44AA-A723-F14A4E6C3B7B}" presName="rootText" presStyleLbl="node1" presStyleIdx="1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6D5786F-15BF-4626-8077-45538FD1B225}" type="pres">
      <dgm:prSet presAssocID="{E4D1EA25-A16A-44AA-A723-F14A4E6C3B7B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4CC50AE8-6F2E-40B6-A68F-21D5541E3BBE}" type="pres">
      <dgm:prSet presAssocID="{E4D1EA25-A16A-44AA-A723-F14A4E6C3B7B}" presName="rootConnector" presStyleLbl="node3" presStyleIdx="0" presStyleCnt="0"/>
      <dgm:spPr/>
      <dgm:t>
        <a:bodyPr/>
        <a:lstStyle/>
        <a:p>
          <a:endParaRPr lang="ru-RU"/>
        </a:p>
      </dgm:t>
    </dgm:pt>
    <dgm:pt modelId="{41BCD61F-32A6-4991-9CFD-A06C66C01A7F}" type="pres">
      <dgm:prSet presAssocID="{E4D1EA25-A16A-44AA-A723-F14A4E6C3B7B}" presName="hierChild4" presStyleCnt="0"/>
      <dgm:spPr/>
    </dgm:pt>
    <dgm:pt modelId="{ED22B16C-692E-4EC0-9406-EE165D23D01C}" type="pres">
      <dgm:prSet presAssocID="{E4D1EA25-A16A-44AA-A723-F14A4E6C3B7B}" presName="hierChild5" presStyleCnt="0"/>
      <dgm:spPr/>
    </dgm:pt>
    <dgm:pt modelId="{22C17D90-C037-4DD4-943C-6A9B3A767E95}" type="pres">
      <dgm:prSet presAssocID="{2F1DDD60-30EE-4C79-96F2-31DBAC2772C0}" presName="Name37" presStyleLbl="parChTrans1D3" presStyleIdx="1" presStyleCnt="2"/>
      <dgm:spPr/>
      <dgm:t>
        <a:bodyPr/>
        <a:lstStyle/>
        <a:p>
          <a:endParaRPr lang="ru-RU"/>
        </a:p>
      </dgm:t>
    </dgm:pt>
    <dgm:pt modelId="{E1BB68FF-9142-4C82-BA8D-6B9CB51BD3CD}" type="pres">
      <dgm:prSet presAssocID="{0EC28BAB-B9F8-4B28-858B-609430222148}" presName="hierRoot2" presStyleCnt="0">
        <dgm:presLayoutVars>
          <dgm:hierBranch val="init"/>
        </dgm:presLayoutVars>
      </dgm:prSet>
      <dgm:spPr/>
    </dgm:pt>
    <dgm:pt modelId="{3AC92A54-9217-442C-A2E3-5C73EBEAA207}" type="pres">
      <dgm:prSet presAssocID="{0EC28BAB-B9F8-4B28-858B-609430222148}" presName="rootComposite" presStyleCnt="0"/>
      <dgm:spPr/>
    </dgm:pt>
    <dgm:pt modelId="{4DCA53B7-A430-4196-9D55-9F98D0AC0D00}" type="pres">
      <dgm:prSet presAssocID="{0EC28BAB-B9F8-4B28-858B-609430222148}" presName="rootText" presStyleLbl="node1" presStyleIdx="2" presStyleCnt="4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F28CA54D-B705-4677-80E1-E2B6B9EDDDE1}" type="pres">
      <dgm:prSet presAssocID="{0EC28BAB-B9F8-4B28-858B-609430222148}" presName="titleText2" presStyleLbl="fgAcc1" presStyleIdx="2" presStyleCnt="4" custScaleX="151706" custScaleY="100713" custLinFactNeighborX="19275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5F0CF5C-66B2-48FD-A84F-93F6F9FB7BF6}" type="pres">
      <dgm:prSet presAssocID="{0EC28BAB-B9F8-4B28-858B-609430222148}" presName="rootConnector" presStyleLbl="node3" presStyleIdx="0" presStyleCnt="0"/>
      <dgm:spPr/>
      <dgm:t>
        <a:bodyPr/>
        <a:lstStyle/>
        <a:p>
          <a:endParaRPr lang="ru-RU"/>
        </a:p>
      </dgm:t>
    </dgm:pt>
    <dgm:pt modelId="{12B0C106-ED99-4158-908B-913FF831A13E}" type="pres">
      <dgm:prSet presAssocID="{0EC28BAB-B9F8-4B28-858B-609430222148}" presName="hierChild4" presStyleCnt="0"/>
      <dgm:spPr/>
    </dgm:pt>
    <dgm:pt modelId="{3F831340-AD8C-4285-A8B8-8849A78D01B2}" type="pres">
      <dgm:prSet presAssocID="{0EC28BAB-B9F8-4B28-858B-609430222148}" presName="hierChild5" presStyleCnt="0"/>
      <dgm:spPr/>
    </dgm:pt>
    <dgm:pt modelId="{9AB59813-48C4-4E3F-81FD-8110E18B422A}" type="pres">
      <dgm:prSet presAssocID="{9362C1A4-6788-4C2C-B9B7-D4E987E5C8A1}" presName="hierChild5" presStyleCnt="0"/>
      <dgm:spPr/>
    </dgm:pt>
    <dgm:pt modelId="{EB658986-65B6-454F-BA7C-8FCA2B8989F0}" type="pres">
      <dgm:prSet presAssocID="{06DD2235-6E71-4B30-89FA-101695BEB67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686C1A02-903E-456F-B200-A6362BF46076}" type="pres">
      <dgm:prSet presAssocID="{89990E8C-CA4B-4C3B-B3F1-615E2D6567B3}" presName="hierRoot2" presStyleCnt="0">
        <dgm:presLayoutVars>
          <dgm:hierBranch val="init"/>
        </dgm:presLayoutVars>
      </dgm:prSet>
      <dgm:spPr/>
    </dgm:pt>
    <dgm:pt modelId="{91CF3235-4A98-43FC-8895-12607EDA044F}" type="pres">
      <dgm:prSet presAssocID="{89990E8C-CA4B-4C3B-B3F1-615E2D6567B3}" presName="rootComposite" presStyleCnt="0"/>
      <dgm:spPr/>
    </dgm:pt>
    <dgm:pt modelId="{DB0AD90B-DAFD-4483-846D-A14B3D2F07EF}" type="pres">
      <dgm:prSet presAssocID="{89990E8C-CA4B-4C3B-B3F1-615E2D6567B3}" presName="rootText" presStyleLbl="node1" presStyleIdx="3" presStyleCnt="4" custLinFactNeighborX="528" custLinFactNeighborY="101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04DA98B-1555-4E31-ACED-D95C3F87DD21}" type="pres">
      <dgm:prSet presAssocID="{89990E8C-CA4B-4C3B-B3F1-615E2D6567B3}" presName="titleText2" presStyleLbl="fgAcc1" presStyleIdx="3" presStyleCnt="4" custScaleX="173297" custScaleY="169948" custLinFactNeighborY="6116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42DE319-A523-48FA-BF13-78223200B60D}" type="pres">
      <dgm:prSet presAssocID="{89990E8C-CA4B-4C3B-B3F1-615E2D6567B3}" presName="rootConnector" presStyleLbl="node2" presStyleIdx="0" presStyleCnt="0"/>
      <dgm:spPr/>
      <dgm:t>
        <a:bodyPr/>
        <a:lstStyle/>
        <a:p>
          <a:endParaRPr lang="ru-RU"/>
        </a:p>
      </dgm:t>
    </dgm:pt>
    <dgm:pt modelId="{F71762A7-9FD4-4C52-ACD9-DBDD36DC665D}" type="pres">
      <dgm:prSet presAssocID="{89990E8C-CA4B-4C3B-B3F1-615E2D6567B3}" presName="hierChild4" presStyleCnt="0"/>
      <dgm:spPr/>
    </dgm:pt>
    <dgm:pt modelId="{D07511E6-3EAD-4E48-A145-15E9D2EE6EA2}" type="pres">
      <dgm:prSet presAssocID="{89990E8C-CA4B-4C3B-B3F1-615E2D6567B3}" presName="hierChild5" presStyleCnt="0"/>
      <dgm:spPr/>
    </dgm:pt>
    <dgm:pt modelId="{97710D35-D304-40F3-8898-405CEADC73EF}" type="pres">
      <dgm:prSet presAssocID="{BD5FA8E3-59EB-4146-A3AE-6B626344A499}" presName="hierChild3" presStyleCnt="0"/>
      <dgm:spPr/>
    </dgm:pt>
  </dgm:ptLst>
  <dgm:cxnLst>
    <dgm:cxn modelId="{D683D152-F600-4EBE-ACFA-C40CFDE67169}" type="presOf" srcId="{89990E8C-CA4B-4C3B-B3F1-615E2D6567B3}" destId="{542DE319-A523-48FA-BF13-78223200B60D}" srcOrd="1" destOrd="0" presId="urn:microsoft.com/office/officeart/2008/layout/NameandTitleOrganizationalChart"/>
    <dgm:cxn modelId="{487E01DA-BDA6-4DEF-B454-2924F9540002}" type="presOf" srcId="{267EC787-2082-46F8-B263-3BE704FF72C2}" destId="{596E0AC5-7FD6-4CB2-AAE7-43B9CEAF1624}" srcOrd="0" destOrd="0" presId="urn:microsoft.com/office/officeart/2008/layout/NameandTitleOrganizationalChart"/>
    <dgm:cxn modelId="{0E1E212B-C633-450B-9600-9C626EABDCC8}" srcId="{BD5FA8E3-59EB-4146-A3AE-6B626344A499}" destId="{9362C1A4-6788-4C2C-B9B7-D4E987E5C8A1}" srcOrd="0" destOrd="0" parTransId="{1A055A52-97D3-40A4-81BE-3054B57E2D0E}" sibTransId="{FA138858-E1A7-4168-B5C9-7C15E71A711D}"/>
    <dgm:cxn modelId="{1F3EBCF5-AE97-4474-99F3-5B554BBC3034}" type="presOf" srcId="{89990E8C-CA4B-4C3B-B3F1-615E2D6567B3}" destId="{DB0AD90B-DAFD-4483-846D-A14B3D2F07EF}" srcOrd="0" destOrd="0" presId="urn:microsoft.com/office/officeart/2008/layout/NameandTitleOrganizationalChart"/>
    <dgm:cxn modelId="{DCB94EA8-3058-49A6-BED8-F0B988A489E8}" type="presOf" srcId="{FA138858-E1A7-4168-B5C9-7C15E71A711D}" destId="{2C5A70A9-FF5D-4086-82FE-840D48277357}" srcOrd="0" destOrd="0" presId="urn:microsoft.com/office/officeart/2008/layout/NameandTitleOrganizationalChart"/>
    <dgm:cxn modelId="{9843F156-13D9-4596-A361-46A240EFABC2}" srcId="{9362C1A4-6788-4C2C-B9B7-D4E987E5C8A1}" destId="{E4D1EA25-A16A-44AA-A723-F14A4E6C3B7B}" srcOrd="0" destOrd="0" parTransId="{DA6779FC-E4EB-470E-A34F-08C41A72FEC0}" sibTransId="{CE2659C6-8901-4B96-8C20-16FFCC99321D}"/>
    <dgm:cxn modelId="{DAF46767-2B5A-4240-BB6C-BFAD8DF6A3C3}" type="presOf" srcId="{BD5FA8E3-59EB-4146-A3AE-6B626344A499}" destId="{D109F0C1-65DA-4190-9B9F-2816D5FFFCA5}" srcOrd="1" destOrd="0" presId="urn:microsoft.com/office/officeart/2008/layout/NameandTitleOrganizationalChart"/>
    <dgm:cxn modelId="{818C9F67-FA0F-4CFE-9FC7-DDF712973C58}" type="presOf" srcId="{2F1DDD60-30EE-4C79-96F2-31DBAC2772C0}" destId="{22C17D90-C037-4DD4-943C-6A9B3A767E95}" srcOrd="0" destOrd="0" presId="urn:microsoft.com/office/officeart/2008/layout/NameandTitleOrganizationalChart"/>
    <dgm:cxn modelId="{FBE2CA80-E832-48C2-837A-56CB719ADE05}" type="presOf" srcId="{1A055A52-97D3-40A4-81BE-3054B57E2D0E}" destId="{E1172568-F1B3-4C95-9B1D-B6BABBBFD2F4}" srcOrd="0" destOrd="0" presId="urn:microsoft.com/office/officeart/2008/layout/NameandTitleOrganizationalChart"/>
    <dgm:cxn modelId="{AC2D5ED5-06AD-48F6-94C4-21E9ABE6F8F3}" type="presOf" srcId="{BD5FA8E3-59EB-4146-A3AE-6B626344A499}" destId="{1DDCC14F-7DD1-4FD3-8212-4B6F15CB2DE2}" srcOrd="0" destOrd="0" presId="urn:microsoft.com/office/officeart/2008/layout/NameandTitleOrganizationalChart"/>
    <dgm:cxn modelId="{C3DFE99A-B0BF-4E7D-B415-D9CB43D4B65A}" type="presOf" srcId="{98947FAE-4BE0-4467-8350-6ED276D5CF02}" destId="{F28CA54D-B705-4677-80E1-E2B6B9EDDDE1}" srcOrd="0" destOrd="0" presId="urn:microsoft.com/office/officeart/2008/layout/NameandTitleOrganizationalChart"/>
    <dgm:cxn modelId="{9B325551-9668-4E1D-9F70-2823F7828F70}" type="presOf" srcId="{9362C1A4-6788-4C2C-B9B7-D4E987E5C8A1}" destId="{5A9CC6DE-FD67-4174-A801-B6F62122B3C9}" srcOrd="0" destOrd="0" presId="urn:microsoft.com/office/officeart/2008/layout/NameandTitleOrganizationalChart"/>
    <dgm:cxn modelId="{B35083F8-8FAE-4E63-95BF-03573C47FCAE}" type="presOf" srcId="{0EC28BAB-B9F8-4B28-858B-609430222148}" destId="{F5F0CF5C-66B2-48FD-A84F-93F6F9FB7BF6}" srcOrd="1" destOrd="0" presId="urn:microsoft.com/office/officeart/2008/layout/NameandTitleOrganizationalChart"/>
    <dgm:cxn modelId="{DB455ABC-941B-44B2-9BAB-1A1B542832BE}" type="presOf" srcId="{9362C1A4-6788-4C2C-B9B7-D4E987E5C8A1}" destId="{A9075DD7-1C4E-49DB-9658-744E4A934BA0}" srcOrd="1" destOrd="0" presId="urn:microsoft.com/office/officeart/2008/layout/NameandTitleOrganizationalChart"/>
    <dgm:cxn modelId="{3A329356-983D-4175-9193-F734E341A015}" srcId="{BD5FA8E3-59EB-4146-A3AE-6B626344A499}" destId="{89990E8C-CA4B-4C3B-B3F1-615E2D6567B3}" srcOrd="1" destOrd="0" parTransId="{06DD2235-6E71-4B30-89FA-101695BEB677}" sibTransId="{C6863566-B710-4561-B0CF-491740338C13}"/>
    <dgm:cxn modelId="{402A10B6-9F4C-4849-B09F-5B6689BC94E1}" type="presOf" srcId="{06DD2235-6E71-4B30-89FA-101695BEB677}" destId="{EB658986-65B6-454F-BA7C-8FCA2B8989F0}" srcOrd="0" destOrd="0" presId="urn:microsoft.com/office/officeart/2008/layout/NameandTitleOrganizationalChart"/>
    <dgm:cxn modelId="{7D905034-4315-4FDC-A2ED-C281154EA2AF}" type="presOf" srcId="{DA6779FC-E4EB-470E-A34F-08C41A72FEC0}" destId="{4997A6C7-A050-40D1-89FF-B9BB7D911EBE}" srcOrd="0" destOrd="0" presId="urn:microsoft.com/office/officeart/2008/layout/NameandTitleOrganizationalChart"/>
    <dgm:cxn modelId="{BD196714-AF86-4117-AFBC-2EAA51627F03}" type="presOf" srcId="{7376FFEF-F7EC-4DA1-A820-04A86CD0C8A1}" destId="{997CAEC3-8A59-4C06-811A-0A2BCD44FE11}" srcOrd="0" destOrd="0" presId="urn:microsoft.com/office/officeart/2008/layout/NameandTitleOrganizationalChart"/>
    <dgm:cxn modelId="{AD331E5F-F885-4EE2-80C8-D421E897E346}" type="presOf" srcId="{CE2659C6-8901-4B96-8C20-16FFCC99321D}" destId="{56D5786F-15BF-4626-8077-45538FD1B225}" srcOrd="0" destOrd="0" presId="urn:microsoft.com/office/officeart/2008/layout/NameandTitleOrganizationalChart"/>
    <dgm:cxn modelId="{4428794E-1D35-443D-8F8D-94DDCA36E0EC}" type="presOf" srcId="{E4D1EA25-A16A-44AA-A723-F14A4E6C3B7B}" destId="{D1723549-31FF-451C-8606-12AA8EBE2657}" srcOrd="0" destOrd="0" presId="urn:microsoft.com/office/officeart/2008/layout/NameandTitleOrganizationalChart"/>
    <dgm:cxn modelId="{CA1EF184-A90E-48C4-B997-39A36BB651C3}" type="presOf" srcId="{0EC28BAB-B9F8-4B28-858B-609430222148}" destId="{4DCA53B7-A430-4196-9D55-9F98D0AC0D00}" srcOrd="0" destOrd="0" presId="urn:microsoft.com/office/officeart/2008/layout/NameandTitleOrganizationalChart"/>
    <dgm:cxn modelId="{E8E8D1CF-35E4-489B-AF97-47E649274BFC}" type="presOf" srcId="{C6863566-B710-4561-B0CF-491740338C13}" destId="{A04DA98B-1555-4E31-ACED-D95C3F87DD21}" srcOrd="0" destOrd="0" presId="urn:microsoft.com/office/officeart/2008/layout/NameandTitleOrganizationalChart"/>
    <dgm:cxn modelId="{C59FE963-57C1-4BC5-A32B-D5D9BFB6C4B7}" type="presOf" srcId="{E4D1EA25-A16A-44AA-A723-F14A4E6C3B7B}" destId="{4CC50AE8-6F2E-40B6-A68F-21D5541E3BBE}" srcOrd="1" destOrd="0" presId="urn:microsoft.com/office/officeart/2008/layout/NameandTitleOrganizationalChart"/>
    <dgm:cxn modelId="{F2DBFDB3-E24D-41BA-9931-5C71ED9B06A9}" srcId="{9362C1A4-6788-4C2C-B9B7-D4E987E5C8A1}" destId="{0EC28BAB-B9F8-4B28-858B-609430222148}" srcOrd="1" destOrd="0" parTransId="{2F1DDD60-30EE-4C79-96F2-31DBAC2772C0}" sibTransId="{98947FAE-4BE0-4467-8350-6ED276D5CF02}"/>
    <dgm:cxn modelId="{E5CB6A23-E84B-487F-8A66-7CAF0A48A65F}" srcId="{267EC787-2082-46F8-B263-3BE704FF72C2}" destId="{BD5FA8E3-59EB-4146-A3AE-6B626344A499}" srcOrd="0" destOrd="0" parTransId="{6B867467-B4D0-4633-8E1C-DE4D0A2DF400}" sibTransId="{7376FFEF-F7EC-4DA1-A820-04A86CD0C8A1}"/>
    <dgm:cxn modelId="{0801EC01-E63F-476B-B84E-C68C07A7DD27}" type="presParOf" srcId="{596E0AC5-7FD6-4CB2-AAE7-43B9CEAF1624}" destId="{BBEB4D36-F137-426D-A0A7-1BEC66C027A8}" srcOrd="0" destOrd="0" presId="urn:microsoft.com/office/officeart/2008/layout/NameandTitleOrganizationalChart"/>
    <dgm:cxn modelId="{0D1CA084-071C-44A0-9471-156BE7B78ED0}" type="presParOf" srcId="{BBEB4D36-F137-426D-A0A7-1BEC66C027A8}" destId="{C55518AB-6411-4981-B5E9-F4ED9FEE1A24}" srcOrd="0" destOrd="0" presId="urn:microsoft.com/office/officeart/2008/layout/NameandTitleOrganizationalChart"/>
    <dgm:cxn modelId="{BA55021B-0225-4FF4-A8B8-AED8E4A64DB5}" type="presParOf" srcId="{C55518AB-6411-4981-B5E9-F4ED9FEE1A24}" destId="{1DDCC14F-7DD1-4FD3-8212-4B6F15CB2DE2}" srcOrd="0" destOrd="0" presId="urn:microsoft.com/office/officeart/2008/layout/NameandTitleOrganizationalChart"/>
    <dgm:cxn modelId="{F3F5198E-D4A1-4C28-9EE3-A080E31C3F34}" type="presParOf" srcId="{C55518AB-6411-4981-B5E9-F4ED9FEE1A24}" destId="{997CAEC3-8A59-4C06-811A-0A2BCD44FE11}" srcOrd="1" destOrd="0" presId="urn:microsoft.com/office/officeart/2008/layout/NameandTitleOrganizationalChart"/>
    <dgm:cxn modelId="{6D004CCF-3BE3-478A-92F5-F057152FCF53}" type="presParOf" srcId="{C55518AB-6411-4981-B5E9-F4ED9FEE1A24}" destId="{D109F0C1-65DA-4190-9B9F-2816D5FFFCA5}" srcOrd="2" destOrd="0" presId="urn:microsoft.com/office/officeart/2008/layout/NameandTitleOrganizationalChart"/>
    <dgm:cxn modelId="{B834F566-F06C-459B-9482-EAA7663AC44B}" type="presParOf" srcId="{BBEB4D36-F137-426D-A0A7-1BEC66C027A8}" destId="{B1632DB3-2295-408C-BB8B-856B85A6013D}" srcOrd="1" destOrd="0" presId="urn:microsoft.com/office/officeart/2008/layout/NameandTitleOrganizationalChart"/>
    <dgm:cxn modelId="{3254BB3F-8EA3-487D-9AB6-42FF6C834037}" type="presParOf" srcId="{B1632DB3-2295-408C-BB8B-856B85A6013D}" destId="{E1172568-F1B3-4C95-9B1D-B6BABBBFD2F4}" srcOrd="0" destOrd="0" presId="urn:microsoft.com/office/officeart/2008/layout/NameandTitleOrganizationalChart"/>
    <dgm:cxn modelId="{E2CBBF68-FE6D-4AE6-8335-3E77E83461A5}" type="presParOf" srcId="{B1632DB3-2295-408C-BB8B-856B85A6013D}" destId="{E603B3F1-0868-4EB4-BA33-C21B36F44287}" srcOrd="1" destOrd="0" presId="urn:microsoft.com/office/officeart/2008/layout/NameandTitleOrganizationalChart"/>
    <dgm:cxn modelId="{9F700548-1FD6-4083-91BE-1CE1ED2C0EA6}" type="presParOf" srcId="{E603B3F1-0868-4EB4-BA33-C21B36F44287}" destId="{C7BD3EFD-9F70-4190-BE7E-640776327C49}" srcOrd="0" destOrd="0" presId="urn:microsoft.com/office/officeart/2008/layout/NameandTitleOrganizationalChart"/>
    <dgm:cxn modelId="{757D41A1-F434-4D98-869E-11AECD27B0AD}" type="presParOf" srcId="{C7BD3EFD-9F70-4190-BE7E-640776327C49}" destId="{5A9CC6DE-FD67-4174-A801-B6F62122B3C9}" srcOrd="0" destOrd="0" presId="urn:microsoft.com/office/officeart/2008/layout/NameandTitleOrganizationalChart"/>
    <dgm:cxn modelId="{7DDB17ED-F53B-41EF-88DB-09AF007661E0}" type="presParOf" srcId="{C7BD3EFD-9F70-4190-BE7E-640776327C49}" destId="{2C5A70A9-FF5D-4086-82FE-840D48277357}" srcOrd="1" destOrd="0" presId="urn:microsoft.com/office/officeart/2008/layout/NameandTitleOrganizationalChart"/>
    <dgm:cxn modelId="{E5715D3F-E372-4465-9E50-99171F5945FE}" type="presParOf" srcId="{C7BD3EFD-9F70-4190-BE7E-640776327C49}" destId="{A9075DD7-1C4E-49DB-9658-744E4A934BA0}" srcOrd="2" destOrd="0" presId="urn:microsoft.com/office/officeart/2008/layout/NameandTitleOrganizationalChart"/>
    <dgm:cxn modelId="{10155FAD-610F-45D4-90DE-E79FE87025BB}" type="presParOf" srcId="{E603B3F1-0868-4EB4-BA33-C21B36F44287}" destId="{9FA41319-40E9-4B62-829A-ADACAE2FE5FA}" srcOrd="1" destOrd="0" presId="urn:microsoft.com/office/officeart/2008/layout/NameandTitleOrganizationalChart"/>
    <dgm:cxn modelId="{8CFB6471-DF6B-4829-8CEA-0290BC0D9516}" type="presParOf" srcId="{9FA41319-40E9-4B62-829A-ADACAE2FE5FA}" destId="{4997A6C7-A050-40D1-89FF-B9BB7D911EBE}" srcOrd="0" destOrd="0" presId="urn:microsoft.com/office/officeart/2008/layout/NameandTitleOrganizationalChart"/>
    <dgm:cxn modelId="{33ADECA7-E821-410E-99A3-34719B45E10F}" type="presParOf" srcId="{9FA41319-40E9-4B62-829A-ADACAE2FE5FA}" destId="{CF0E41FB-7CFA-4EB3-94FB-BBDEDD282FC5}" srcOrd="1" destOrd="0" presId="urn:microsoft.com/office/officeart/2008/layout/NameandTitleOrganizationalChart"/>
    <dgm:cxn modelId="{60A1FDB6-CC24-4C0C-A2FD-51B1D6185770}" type="presParOf" srcId="{CF0E41FB-7CFA-4EB3-94FB-BBDEDD282FC5}" destId="{7735FC8F-B542-440E-A715-CE3B05153EAC}" srcOrd="0" destOrd="0" presId="urn:microsoft.com/office/officeart/2008/layout/NameandTitleOrganizationalChart"/>
    <dgm:cxn modelId="{7EE6F237-92EF-40CF-B173-1B9180DF04C8}" type="presParOf" srcId="{7735FC8F-B542-440E-A715-CE3B05153EAC}" destId="{D1723549-31FF-451C-8606-12AA8EBE2657}" srcOrd="0" destOrd="0" presId="urn:microsoft.com/office/officeart/2008/layout/NameandTitleOrganizationalChart"/>
    <dgm:cxn modelId="{5CED3414-15A7-4CF5-B71A-929F6AC0887C}" type="presParOf" srcId="{7735FC8F-B542-440E-A715-CE3B05153EAC}" destId="{56D5786F-15BF-4626-8077-45538FD1B225}" srcOrd="1" destOrd="0" presId="urn:microsoft.com/office/officeart/2008/layout/NameandTitleOrganizationalChart"/>
    <dgm:cxn modelId="{89F674A3-F5E0-491C-953E-6A065EA9800D}" type="presParOf" srcId="{7735FC8F-B542-440E-A715-CE3B05153EAC}" destId="{4CC50AE8-6F2E-40B6-A68F-21D5541E3BBE}" srcOrd="2" destOrd="0" presId="urn:microsoft.com/office/officeart/2008/layout/NameandTitleOrganizationalChart"/>
    <dgm:cxn modelId="{941ACF2E-AC63-4306-972A-B68A264F8C22}" type="presParOf" srcId="{CF0E41FB-7CFA-4EB3-94FB-BBDEDD282FC5}" destId="{41BCD61F-32A6-4991-9CFD-A06C66C01A7F}" srcOrd="1" destOrd="0" presId="urn:microsoft.com/office/officeart/2008/layout/NameandTitleOrganizationalChart"/>
    <dgm:cxn modelId="{592F0E3A-E165-48C5-81AE-F0696D1574AA}" type="presParOf" srcId="{CF0E41FB-7CFA-4EB3-94FB-BBDEDD282FC5}" destId="{ED22B16C-692E-4EC0-9406-EE165D23D01C}" srcOrd="2" destOrd="0" presId="urn:microsoft.com/office/officeart/2008/layout/NameandTitleOrganizationalChart"/>
    <dgm:cxn modelId="{D7B60D33-03CF-4018-9798-AD9D3349A5ED}" type="presParOf" srcId="{9FA41319-40E9-4B62-829A-ADACAE2FE5FA}" destId="{22C17D90-C037-4DD4-943C-6A9B3A767E95}" srcOrd="2" destOrd="0" presId="urn:microsoft.com/office/officeart/2008/layout/NameandTitleOrganizationalChart"/>
    <dgm:cxn modelId="{60971083-21E4-4325-BF1E-9622273E34AB}" type="presParOf" srcId="{9FA41319-40E9-4B62-829A-ADACAE2FE5FA}" destId="{E1BB68FF-9142-4C82-BA8D-6B9CB51BD3CD}" srcOrd="3" destOrd="0" presId="urn:microsoft.com/office/officeart/2008/layout/NameandTitleOrganizationalChart"/>
    <dgm:cxn modelId="{C8C2A0E6-3CF2-45BA-914F-270FC25E8010}" type="presParOf" srcId="{E1BB68FF-9142-4C82-BA8D-6B9CB51BD3CD}" destId="{3AC92A54-9217-442C-A2E3-5C73EBEAA207}" srcOrd="0" destOrd="0" presId="urn:microsoft.com/office/officeart/2008/layout/NameandTitleOrganizationalChart"/>
    <dgm:cxn modelId="{5BD2362C-B8B5-4D61-8266-B79333DE2360}" type="presParOf" srcId="{3AC92A54-9217-442C-A2E3-5C73EBEAA207}" destId="{4DCA53B7-A430-4196-9D55-9F98D0AC0D00}" srcOrd="0" destOrd="0" presId="urn:microsoft.com/office/officeart/2008/layout/NameandTitleOrganizationalChart"/>
    <dgm:cxn modelId="{C5F43F50-0CD3-45AD-AF51-BD0480F8A21D}" type="presParOf" srcId="{3AC92A54-9217-442C-A2E3-5C73EBEAA207}" destId="{F28CA54D-B705-4677-80E1-E2B6B9EDDDE1}" srcOrd="1" destOrd="0" presId="urn:microsoft.com/office/officeart/2008/layout/NameandTitleOrganizationalChart"/>
    <dgm:cxn modelId="{F73829CF-6EA8-4E4A-9D20-A46F6281A1BC}" type="presParOf" srcId="{3AC92A54-9217-442C-A2E3-5C73EBEAA207}" destId="{F5F0CF5C-66B2-48FD-A84F-93F6F9FB7BF6}" srcOrd="2" destOrd="0" presId="urn:microsoft.com/office/officeart/2008/layout/NameandTitleOrganizationalChart"/>
    <dgm:cxn modelId="{2887D541-FC5C-49F0-AB47-F30AB5B89020}" type="presParOf" srcId="{E1BB68FF-9142-4C82-BA8D-6B9CB51BD3CD}" destId="{12B0C106-ED99-4158-908B-913FF831A13E}" srcOrd="1" destOrd="0" presId="urn:microsoft.com/office/officeart/2008/layout/NameandTitleOrganizationalChart"/>
    <dgm:cxn modelId="{FA85A513-12CB-4243-B860-44B16393A2D8}" type="presParOf" srcId="{E1BB68FF-9142-4C82-BA8D-6B9CB51BD3CD}" destId="{3F831340-AD8C-4285-A8B8-8849A78D01B2}" srcOrd="2" destOrd="0" presId="urn:microsoft.com/office/officeart/2008/layout/NameandTitleOrganizationalChart"/>
    <dgm:cxn modelId="{155EF47B-67D5-4EE4-881D-18EC8982D44A}" type="presParOf" srcId="{E603B3F1-0868-4EB4-BA33-C21B36F44287}" destId="{9AB59813-48C4-4E3F-81FD-8110E18B422A}" srcOrd="2" destOrd="0" presId="urn:microsoft.com/office/officeart/2008/layout/NameandTitleOrganizationalChart"/>
    <dgm:cxn modelId="{9680D1F2-05CB-402B-B3C8-29890E77F09C}" type="presParOf" srcId="{B1632DB3-2295-408C-BB8B-856B85A6013D}" destId="{EB658986-65B6-454F-BA7C-8FCA2B8989F0}" srcOrd="2" destOrd="0" presId="urn:microsoft.com/office/officeart/2008/layout/NameandTitleOrganizationalChart"/>
    <dgm:cxn modelId="{1DACA45B-5920-443A-893B-2D24C6E46B9E}" type="presParOf" srcId="{B1632DB3-2295-408C-BB8B-856B85A6013D}" destId="{686C1A02-903E-456F-B200-A6362BF46076}" srcOrd="3" destOrd="0" presId="urn:microsoft.com/office/officeart/2008/layout/NameandTitleOrganizationalChart"/>
    <dgm:cxn modelId="{F3818FD1-054D-43F4-90AA-1A1BB435A686}" type="presParOf" srcId="{686C1A02-903E-456F-B200-A6362BF46076}" destId="{91CF3235-4A98-43FC-8895-12607EDA044F}" srcOrd="0" destOrd="0" presId="urn:microsoft.com/office/officeart/2008/layout/NameandTitleOrganizationalChart"/>
    <dgm:cxn modelId="{97882930-F77D-4FD5-81A5-97D31850EA6F}" type="presParOf" srcId="{91CF3235-4A98-43FC-8895-12607EDA044F}" destId="{DB0AD90B-DAFD-4483-846D-A14B3D2F07EF}" srcOrd="0" destOrd="0" presId="urn:microsoft.com/office/officeart/2008/layout/NameandTitleOrganizationalChart"/>
    <dgm:cxn modelId="{5073D7FB-3D57-46B5-90D3-A4225E592829}" type="presParOf" srcId="{91CF3235-4A98-43FC-8895-12607EDA044F}" destId="{A04DA98B-1555-4E31-ACED-D95C3F87DD21}" srcOrd="1" destOrd="0" presId="urn:microsoft.com/office/officeart/2008/layout/NameandTitleOrganizationalChart"/>
    <dgm:cxn modelId="{7A8CE79E-6DFD-4FD7-AD0B-349365A72F64}" type="presParOf" srcId="{91CF3235-4A98-43FC-8895-12607EDA044F}" destId="{542DE319-A523-48FA-BF13-78223200B60D}" srcOrd="2" destOrd="0" presId="urn:microsoft.com/office/officeart/2008/layout/NameandTitleOrganizationalChart"/>
    <dgm:cxn modelId="{11CE7D3F-4648-49CE-B9D1-F24AEA945B9A}" type="presParOf" srcId="{686C1A02-903E-456F-B200-A6362BF46076}" destId="{F71762A7-9FD4-4C52-ACD9-DBDD36DC665D}" srcOrd="1" destOrd="0" presId="urn:microsoft.com/office/officeart/2008/layout/NameandTitleOrganizationalChart"/>
    <dgm:cxn modelId="{7F06794C-A2D2-4885-B1E9-39E24BB957A2}" type="presParOf" srcId="{686C1A02-903E-456F-B200-A6362BF46076}" destId="{D07511E6-3EAD-4E48-A145-15E9D2EE6EA2}" srcOrd="2" destOrd="0" presId="urn:microsoft.com/office/officeart/2008/layout/NameandTitleOrganizationalChart"/>
    <dgm:cxn modelId="{013F6EA2-439F-4132-AB98-A8F32937E6F2}" type="presParOf" srcId="{BBEB4D36-F137-426D-A0A7-1BEC66C027A8}" destId="{97710D35-D304-40F3-8898-405CEADC73E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AD962-BBBF-4390-BA51-699C789F69A1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8A9B622-9D88-43A3-AF39-2D8D0D59A98F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BB00"/>
          </a:solidFill>
        </a:ln>
      </dgm:spPr>
      <dgm:t>
        <a:bodyPr/>
        <a:lstStyle/>
        <a:p>
          <a:r>
            <a:rPr lang="ru-RU" dirty="0" smtClean="0"/>
            <a:t>Регулярная плата за </a:t>
          </a:r>
          <a:r>
            <a:rPr lang="ru-RU" b="1" dirty="0" smtClean="0">
              <a:solidFill>
                <a:srgbClr val="FFBB00"/>
              </a:solidFill>
            </a:rPr>
            <a:t>обслуживание</a:t>
          </a:r>
          <a:endParaRPr lang="ru-RU" b="1" dirty="0">
            <a:solidFill>
              <a:srgbClr val="FFBB00"/>
            </a:solidFill>
          </a:endParaRPr>
        </a:p>
      </dgm:t>
    </dgm:pt>
    <dgm:pt modelId="{624A9703-F0CC-4B7A-9F10-DBCDE609ACFA}" type="parTrans" cxnId="{E9FBC950-BC9D-47C0-B711-6ECDEC11C2A6}">
      <dgm:prSet/>
      <dgm:spPr/>
      <dgm:t>
        <a:bodyPr/>
        <a:lstStyle/>
        <a:p>
          <a:endParaRPr lang="ru-RU"/>
        </a:p>
      </dgm:t>
    </dgm:pt>
    <dgm:pt modelId="{295C30D3-676A-4E91-8F1A-5CA94A917598}" type="sibTrans" cxnId="{E9FBC950-BC9D-47C0-B711-6ECDEC11C2A6}">
      <dgm:prSet/>
      <dgm:spPr/>
      <dgm:t>
        <a:bodyPr/>
        <a:lstStyle/>
        <a:p>
          <a:endParaRPr lang="ru-RU"/>
        </a:p>
      </dgm:t>
    </dgm:pt>
    <dgm:pt modelId="{089BD4FA-788F-4B02-9BFB-4AFA311291D9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BB00"/>
          </a:solidFill>
        </a:ln>
      </dgm:spPr>
      <dgm:t>
        <a:bodyPr/>
        <a:lstStyle/>
        <a:p>
          <a:r>
            <a:rPr lang="ru-RU" dirty="0" smtClean="0"/>
            <a:t>Платежи за </a:t>
          </a:r>
          <a:r>
            <a:rPr lang="ru-RU" b="1" dirty="0" smtClean="0">
              <a:solidFill>
                <a:srgbClr val="FFBB00"/>
              </a:solidFill>
            </a:rPr>
            <a:t>недостаточный оборот </a:t>
          </a:r>
          <a:r>
            <a:rPr lang="ru-RU" dirty="0" smtClean="0"/>
            <a:t>по карте</a:t>
          </a:r>
          <a:endParaRPr lang="ru-RU" dirty="0"/>
        </a:p>
      </dgm:t>
    </dgm:pt>
    <dgm:pt modelId="{17D6DF5E-BB7F-4E9A-AE3B-E68F751D8098}" type="parTrans" cxnId="{B582E0D1-8D16-4FE1-BB5B-CF66120F2027}">
      <dgm:prSet/>
      <dgm:spPr/>
      <dgm:t>
        <a:bodyPr/>
        <a:lstStyle/>
        <a:p>
          <a:endParaRPr lang="ru-RU"/>
        </a:p>
      </dgm:t>
    </dgm:pt>
    <dgm:pt modelId="{9E5A8896-C8B8-40F5-81B6-7B1B12D0BF7C}" type="sibTrans" cxnId="{B582E0D1-8D16-4FE1-BB5B-CF66120F2027}">
      <dgm:prSet/>
      <dgm:spPr/>
      <dgm:t>
        <a:bodyPr/>
        <a:lstStyle/>
        <a:p>
          <a:endParaRPr lang="ru-RU"/>
        </a:p>
      </dgm:t>
    </dgm:pt>
    <dgm:pt modelId="{1EA0877D-E347-4922-8060-6B91C1382A46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solidFill>
            <a:srgbClr val="FFBB00"/>
          </a:solidFill>
        </a:ln>
      </dgm:spPr>
      <dgm:t>
        <a:bodyPr/>
        <a:lstStyle/>
        <a:p>
          <a:r>
            <a:rPr lang="ru-RU" dirty="0" smtClean="0"/>
            <a:t>Платежи за </a:t>
          </a:r>
          <a:r>
            <a:rPr lang="ru-RU" b="1" u="none" dirty="0" smtClean="0">
              <a:solidFill>
                <a:srgbClr val="FFBB00"/>
              </a:solidFill>
            </a:rPr>
            <a:t>снятие наличных в банкомате</a:t>
          </a:r>
          <a:endParaRPr lang="ru-RU" b="1" u="none" dirty="0">
            <a:solidFill>
              <a:srgbClr val="FFBB00"/>
            </a:solidFill>
          </a:endParaRPr>
        </a:p>
      </dgm:t>
    </dgm:pt>
    <dgm:pt modelId="{DEABACC6-CDF6-40D9-A937-F123AE96E618}" type="parTrans" cxnId="{E895106F-0820-4EF8-BB27-434E66BB7936}">
      <dgm:prSet/>
      <dgm:spPr/>
      <dgm:t>
        <a:bodyPr/>
        <a:lstStyle/>
        <a:p>
          <a:endParaRPr lang="ru-RU"/>
        </a:p>
      </dgm:t>
    </dgm:pt>
    <dgm:pt modelId="{C78BE6AF-56C6-4C27-990B-74ABD50ECFEE}" type="sibTrans" cxnId="{E895106F-0820-4EF8-BB27-434E66BB7936}">
      <dgm:prSet/>
      <dgm:spPr/>
      <dgm:t>
        <a:bodyPr/>
        <a:lstStyle/>
        <a:p>
          <a:endParaRPr lang="ru-RU"/>
        </a:p>
      </dgm:t>
    </dgm:pt>
    <dgm:pt modelId="{1ED0777B-9BFF-431B-A100-8EC23629B901}" type="pres">
      <dgm:prSet presAssocID="{9DDAD962-BBBF-4390-BA51-699C789F69A1}" presName="compositeShape" presStyleCnt="0">
        <dgm:presLayoutVars>
          <dgm:dir/>
          <dgm:resizeHandles/>
        </dgm:presLayoutVars>
      </dgm:prSet>
      <dgm:spPr/>
    </dgm:pt>
    <dgm:pt modelId="{0913D0FE-F5FE-45D6-B388-7A8E8DD18579}" type="pres">
      <dgm:prSet presAssocID="{9DDAD962-BBBF-4390-BA51-699C789F69A1}" presName="pyramid" presStyleLbl="node1" presStyleIdx="0" presStyleCnt="1"/>
      <dgm:spPr>
        <a:solidFill>
          <a:srgbClr val="27B190"/>
        </a:solidFill>
      </dgm:spPr>
    </dgm:pt>
    <dgm:pt modelId="{9E387AF9-0C77-4DE1-B7E4-F0B8AD3DECD3}" type="pres">
      <dgm:prSet presAssocID="{9DDAD962-BBBF-4390-BA51-699C789F69A1}" presName="theList" presStyleCnt="0"/>
      <dgm:spPr/>
    </dgm:pt>
    <dgm:pt modelId="{EB2A01BE-EFFF-4BE5-A4A1-78FB131D2AC9}" type="pres">
      <dgm:prSet presAssocID="{E8A9B622-9D88-43A3-AF39-2D8D0D59A98F}" presName="aNode" presStyleLbl="fgAcc1" presStyleIdx="0" presStyleCnt="3" custScaleX="11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365DD-3983-4195-9092-34E989337B55}" type="pres">
      <dgm:prSet presAssocID="{E8A9B622-9D88-43A3-AF39-2D8D0D59A98F}" presName="aSpace" presStyleCnt="0"/>
      <dgm:spPr/>
    </dgm:pt>
    <dgm:pt modelId="{C5FBCCCD-FE62-4227-A06C-E73FC639CAA7}" type="pres">
      <dgm:prSet presAssocID="{089BD4FA-788F-4B02-9BFB-4AFA311291D9}" presName="aNode" presStyleLbl="fgAcc1" presStyleIdx="1" presStyleCnt="3" custScaleX="11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DB4BF-AED1-4CC3-8DE7-B8C5C74E1924}" type="pres">
      <dgm:prSet presAssocID="{089BD4FA-788F-4B02-9BFB-4AFA311291D9}" presName="aSpace" presStyleCnt="0"/>
      <dgm:spPr/>
    </dgm:pt>
    <dgm:pt modelId="{0B9D4B2D-B572-46E8-9578-E65831316E4D}" type="pres">
      <dgm:prSet presAssocID="{1EA0877D-E347-4922-8060-6B91C1382A46}" presName="aNode" presStyleLbl="fgAcc1" presStyleIdx="2" presStyleCnt="3" custScaleX="11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CD509-1710-449B-BC2C-A2C9D6C655C2}" type="pres">
      <dgm:prSet presAssocID="{1EA0877D-E347-4922-8060-6B91C1382A46}" presName="aSpace" presStyleCnt="0"/>
      <dgm:spPr/>
    </dgm:pt>
  </dgm:ptLst>
  <dgm:cxnLst>
    <dgm:cxn modelId="{DDA31B24-4FD5-4E12-8287-531851351970}" type="presOf" srcId="{9DDAD962-BBBF-4390-BA51-699C789F69A1}" destId="{1ED0777B-9BFF-431B-A100-8EC23629B901}" srcOrd="0" destOrd="0" presId="urn:microsoft.com/office/officeart/2005/8/layout/pyramid2"/>
    <dgm:cxn modelId="{FF4B60E9-2550-4F25-B6C4-D33CCD9706A0}" type="presOf" srcId="{089BD4FA-788F-4B02-9BFB-4AFA311291D9}" destId="{C5FBCCCD-FE62-4227-A06C-E73FC639CAA7}" srcOrd="0" destOrd="0" presId="urn:microsoft.com/office/officeart/2005/8/layout/pyramid2"/>
    <dgm:cxn modelId="{E9FBC950-BC9D-47C0-B711-6ECDEC11C2A6}" srcId="{9DDAD962-BBBF-4390-BA51-699C789F69A1}" destId="{E8A9B622-9D88-43A3-AF39-2D8D0D59A98F}" srcOrd="0" destOrd="0" parTransId="{624A9703-F0CC-4B7A-9F10-DBCDE609ACFA}" sibTransId="{295C30D3-676A-4E91-8F1A-5CA94A917598}"/>
    <dgm:cxn modelId="{E895106F-0820-4EF8-BB27-434E66BB7936}" srcId="{9DDAD962-BBBF-4390-BA51-699C789F69A1}" destId="{1EA0877D-E347-4922-8060-6B91C1382A46}" srcOrd="2" destOrd="0" parTransId="{DEABACC6-CDF6-40D9-A937-F123AE96E618}" sibTransId="{C78BE6AF-56C6-4C27-990B-74ABD50ECFEE}"/>
    <dgm:cxn modelId="{7EB7E44D-12F4-4F7D-A7EF-AF86F58C333A}" type="presOf" srcId="{E8A9B622-9D88-43A3-AF39-2D8D0D59A98F}" destId="{EB2A01BE-EFFF-4BE5-A4A1-78FB131D2AC9}" srcOrd="0" destOrd="0" presId="urn:microsoft.com/office/officeart/2005/8/layout/pyramid2"/>
    <dgm:cxn modelId="{B582E0D1-8D16-4FE1-BB5B-CF66120F2027}" srcId="{9DDAD962-BBBF-4390-BA51-699C789F69A1}" destId="{089BD4FA-788F-4B02-9BFB-4AFA311291D9}" srcOrd="1" destOrd="0" parTransId="{17D6DF5E-BB7F-4E9A-AE3B-E68F751D8098}" sibTransId="{9E5A8896-C8B8-40F5-81B6-7B1B12D0BF7C}"/>
    <dgm:cxn modelId="{FEFFF4D2-61FA-48D8-AB2E-FDF6B48D98ED}" type="presOf" srcId="{1EA0877D-E347-4922-8060-6B91C1382A46}" destId="{0B9D4B2D-B572-46E8-9578-E65831316E4D}" srcOrd="0" destOrd="0" presId="urn:microsoft.com/office/officeart/2005/8/layout/pyramid2"/>
    <dgm:cxn modelId="{730A9C5A-67D5-4B88-98E5-698E6A0BCFA8}" type="presParOf" srcId="{1ED0777B-9BFF-431B-A100-8EC23629B901}" destId="{0913D0FE-F5FE-45D6-B388-7A8E8DD18579}" srcOrd="0" destOrd="0" presId="urn:microsoft.com/office/officeart/2005/8/layout/pyramid2"/>
    <dgm:cxn modelId="{C37A47BE-F61D-4682-B15F-20977B46C3C2}" type="presParOf" srcId="{1ED0777B-9BFF-431B-A100-8EC23629B901}" destId="{9E387AF9-0C77-4DE1-B7E4-F0B8AD3DECD3}" srcOrd="1" destOrd="0" presId="urn:microsoft.com/office/officeart/2005/8/layout/pyramid2"/>
    <dgm:cxn modelId="{51718D0E-D3DD-44A1-B880-BC2B80B1500C}" type="presParOf" srcId="{9E387AF9-0C77-4DE1-B7E4-F0B8AD3DECD3}" destId="{EB2A01BE-EFFF-4BE5-A4A1-78FB131D2AC9}" srcOrd="0" destOrd="0" presId="urn:microsoft.com/office/officeart/2005/8/layout/pyramid2"/>
    <dgm:cxn modelId="{196FBAD6-7119-4C5B-8E74-7E46819DFD7D}" type="presParOf" srcId="{9E387AF9-0C77-4DE1-B7E4-F0B8AD3DECD3}" destId="{A73365DD-3983-4195-9092-34E989337B55}" srcOrd="1" destOrd="0" presId="urn:microsoft.com/office/officeart/2005/8/layout/pyramid2"/>
    <dgm:cxn modelId="{32A5DBE1-C346-42E4-922E-BCE5F5E617CB}" type="presParOf" srcId="{9E387AF9-0C77-4DE1-B7E4-F0B8AD3DECD3}" destId="{C5FBCCCD-FE62-4227-A06C-E73FC639CAA7}" srcOrd="2" destOrd="0" presId="urn:microsoft.com/office/officeart/2005/8/layout/pyramid2"/>
    <dgm:cxn modelId="{E3BA40BF-003F-4F37-BA39-0619FC94EE99}" type="presParOf" srcId="{9E387AF9-0C77-4DE1-B7E4-F0B8AD3DECD3}" destId="{F9ADB4BF-AED1-4CC3-8DE7-B8C5C74E1924}" srcOrd="3" destOrd="0" presId="urn:microsoft.com/office/officeart/2005/8/layout/pyramid2"/>
    <dgm:cxn modelId="{8B0AC99A-780F-427C-B063-6AF5C1A71D2D}" type="presParOf" srcId="{9E387AF9-0C77-4DE1-B7E4-F0B8AD3DECD3}" destId="{0B9D4B2D-B572-46E8-9578-E65831316E4D}" srcOrd="4" destOrd="0" presId="urn:microsoft.com/office/officeart/2005/8/layout/pyramid2"/>
    <dgm:cxn modelId="{3C5EB671-C0B4-40FF-910A-BF178996EFB3}" type="presParOf" srcId="{9E387AF9-0C77-4DE1-B7E4-F0B8AD3DECD3}" destId="{630CD509-1710-449B-BC2C-A2C9D6C655C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658986-65B6-454F-BA7C-8FCA2B8989F0}">
      <dsp:nvSpPr>
        <dsp:cNvPr id="0" name=""/>
        <dsp:cNvSpPr/>
      </dsp:nvSpPr>
      <dsp:spPr>
        <a:xfrm>
          <a:off x="3778252" y="823381"/>
          <a:ext cx="989209" cy="483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853"/>
              </a:lnTo>
              <a:lnTo>
                <a:pt x="989209" y="291853"/>
              </a:lnTo>
              <a:lnTo>
                <a:pt x="989209" y="483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C17D90-C037-4DD4-943C-6A9B3A767E95}">
      <dsp:nvSpPr>
        <dsp:cNvPr id="0" name=""/>
        <dsp:cNvSpPr/>
      </dsp:nvSpPr>
      <dsp:spPr>
        <a:xfrm>
          <a:off x="2420201" y="2121842"/>
          <a:ext cx="907297" cy="475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466"/>
              </a:lnTo>
              <a:lnTo>
                <a:pt x="907297" y="283466"/>
              </a:lnTo>
              <a:lnTo>
                <a:pt x="907297" y="475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7A6C7-A050-40D1-89FF-B9BB7D911EBE}">
      <dsp:nvSpPr>
        <dsp:cNvPr id="0" name=""/>
        <dsp:cNvSpPr/>
      </dsp:nvSpPr>
      <dsp:spPr>
        <a:xfrm>
          <a:off x="1143065" y="2121842"/>
          <a:ext cx="1277135" cy="475493"/>
        </a:xfrm>
        <a:custGeom>
          <a:avLst/>
          <a:gdLst/>
          <a:ahLst/>
          <a:cxnLst/>
          <a:rect l="0" t="0" r="0" b="0"/>
          <a:pathLst>
            <a:path>
              <a:moveTo>
                <a:pt x="1277135" y="0"/>
              </a:moveTo>
              <a:lnTo>
                <a:pt x="1277135" y="283466"/>
              </a:lnTo>
              <a:lnTo>
                <a:pt x="0" y="283466"/>
              </a:lnTo>
              <a:lnTo>
                <a:pt x="0" y="4754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172568-F1B3-4C95-9B1D-B6BABBBFD2F4}">
      <dsp:nvSpPr>
        <dsp:cNvPr id="0" name=""/>
        <dsp:cNvSpPr/>
      </dsp:nvSpPr>
      <dsp:spPr>
        <a:xfrm>
          <a:off x="2420201" y="823381"/>
          <a:ext cx="1358050" cy="475493"/>
        </a:xfrm>
        <a:custGeom>
          <a:avLst/>
          <a:gdLst/>
          <a:ahLst/>
          <a:cxnLst/>
          <a:rect l="0" t="0" r="0" b="0"/>
          <a:pathLst>
            <a:path>
              <a:moveTo>
                <a:pt x="1358050" y="0"/>
              </a:moveTo>
              <a:lnTo>
                <a:pt x="1358050" y="283466"/>
              </a:lnTo>
              <a:lnTo>
                <a:pt x="0" y="283466"/>
              </a:lnTo>
              <a:lnTo>
                <a:pt x="0" y="4754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CC14F-7DD1-4FD3-8212-4B6F15CB2DE2}">
      <dsp:nvSpPr>
        <dsp:cNvPr id="0" name=""/>
        <dsp:cNvSpPr/>
      </dsp:nvSpPr>
      <dsp:spPr>
        <a:xfrm>
          <a:off x="2983506" y="412"/>
          <a:ext cx="1589492" cy="822968"/>
        </a:xfrm>
        <a:prstGeom prst="rect">
          <a:avLst/>
        </a:prstGeom>
        <a:solidFill>
          <a:srgbClr val="27B1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16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Банковская карта</a:t>
          </a:r>
          <a:endParaRPr lang="ru-RU" sz="19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983506" y="412"/>
        <a:ext cx="1589492" cy="822968"/>
      </dsp:txXfrm>
    </dsp:sp>
    <dsp:sp modelId="{997CAEC3-8A59-4C06-811A-0A2BCD44FE11}">
      <dsp:nvSpPr>
        <dsp:cNvPr id="0" name=""/>
        <dsp:cNvSpPr/>
      </dsp:nvSpPr>
      <dsp:spPr>
        <a:xfrm>
          <a:off x="3162749" y="615332"/>
          <a:ext cx="1724619" cy="2743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Банковский счет</a:t>
          </a:r>
          <a:endParaRPr lang="ru-RU" sz="1400" b="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162749" y="615332"/>
        <a:ext cx="1724619" cy="274322"/>
      </dsp:txXfrm>
    </dsp:sp>
    <dsp:sp modelId="{5A9CC6DE-FD67-4174-A801-B6F62122B3C9}">
      <dsp:nvSpPr>
        <dsp:cNvPr id="0" name=""/>
        <dsp:cNvSpPr/>
      </dsp:nvSpPr>
      <dsp:spPr>
        <a:xfrm>
          <a:off x="1625455" y="1298874"/>
          <a:ext cx="1589492" cy="822968"/>
        </a:xfrm>
        <a:prstGeom prst="rect">
          <a:avLst/>
        </a:prstGeom>
        <a:solidFill>
          <a:srgbClr val="27B190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065" tIns="12065" rIns="12065" bIns="116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Дебетовая</a:t>
          </a:r>
          <a:endParaRPr lang="ru-RU" sz="19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625455" y="1298874"/>
        <a:ext cx="1589492" cy="822968"/>
      </dsp:txXfrm>
    </dsp:sp>
    <dsp:sp modelId="{2C5A70A9-FF5D-4086-82FE-840D48277357}">
      <dsp:nvSpPr>
        <dsp:cNvPr id="0" name=""/>
        <dsp:cNvSpPr/>
      </dsp:nvSpPr>
      <dsp:spPr>
        <a:xfrm>
          <a:off x="1943354" y="1938960"/>
          <a:ext cx="1430543" cy="2743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Собственные деньги</a:t>
          </a:r>
          <a:endParaRPr lang="ru-RU" sz="1100" b="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943354" y="1938960"/>
        <a:ext cx="1430543" cy="274322"/>
      </dsp:txXfrm>
    </dsp:sp>
    <dsp:sp modelId="{D1723549-31FF-451C-8606-12AA8EBE2657}">
      <dsp:nvSpPr>
        <dsp:cNvPr id="0" name=""/>
        <dsp:cNvSpPr/>
      </dsp:nvSpPr>
      <dsp:spPr>
        <a:xfrm>
          <a:off x="348319" y="2597335"/>
          <a:ext cx="1589492" cy="822968"/>
        </a:xfrm>
        <a:prstGeom prst="rect">
          <a:avLst/>
        </a:prstGeom>
        <a:solidFill>
          <a:srgbClr val="27B19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16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Без овердрафта</a:t>
          </a:r>
          <a:endParaRPr lang="ru-RU" sz="19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48319" y="2597335"/>
        <a:ext cx="1589492" cy="822968"/>
      </dsp:txXfrm>
    </dsp:sp>
    <dsp:sp modelId="{56D5786F-15BF-4626-8077-45538FD1B225}">
      <dsp:nvSpPr>
        <dsp:cNvPr id="0" name=""/>
        <dsp:cNvSpPr/>
      </dsp:nvSpPr>
      <dsp:spPr>
        <a:xfrm>
          <a:off x="666218" y="3237422"/>
          <a:ext cx="1430543" cy="2743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27940" bIns="6985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Только собственные</a:t>
          </a:r>
          <a:endParaRPr lang="ru-RU" sz="11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666218" y="3237422"/>
        <a:ext cx="1430543" cy="274322"/>
      </dsp:txXfrm>
    </dsp:sp>
    <dsp:sp modelId="{4DCA53B7-A430-4196-9D55-9F98D0AC0D00}">
      <dsp:nvSpPr>
        <dsp:cNvPr id="0" name=""/>
        <dsp:cNvSpPr/>
      </dsp:nvSpPr>
      <dsp:spPr>
        <a:xfrm>
          <a:off x="2532753" y="2597335"/>
          <a:ext cx="1589492" cy="822968"/>
        </a:xfrm>
        <a:prstGeom prst="rect">
          <a:avLst/>
        </a:prstGeom>
        <a:solidFill>
          <a:srgbClr val="27B19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16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С овердрафтом</a:t>
          </a:r>
          <a:endParaRPr lang="ru-RU" sz="19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532753" y="2597335"/>
        <a:ext cx="1589492" cy="822968"/>
      </dsp:txXfrm>
    </dsp:sp>
    <dsp:sp modelId="{F28CA54D-B705-4677-80E1-E2B6B9EDDDE1}">
      <dsp:nvSpPr>
        <dsp:cNvPr id="0" name=""/>
        <dsp:cNvSpPr/>
      </dsp:nvSpPr>
      <dsp:spPr>
        <a:xfrm>
          <a:off x="2756550" y="3236444"/>
          <a:ext cx="2170219" cy="2762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Собственные + Заемные</a:t>
          </a:r>
          <a:endParaRPr lang="ru-RU" sz="14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2756550" y="3236444"/>
        <a:ext cx="2170219" cy="276278"/>
      </dsp:txXfrm>
    </dsp:sp>
    <dsp:sp modelId="{DB0AD90B-DAFD-4483-846D-A14B3D2F07EF}">
      <dsp:nvSpPr>
        <dsp:cNvPr id="0" name=""/>
        <dsp:cNvSpPr/>
      </dsp:nvSpPr>
      <dsp:spPr>
        <a:xfrm>
          <a:off x="3972715" y="1307260"/>
          <a:ext cx="1589492" cy="822968"/>
        </a:xfrm>
        <a:prstGeom prst="rect">
          <a:avLst/>
        </a:prstGeom>
        <a:solidFill>
          <a:srgbClr val="27B19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065" tIns="12065" rIns="12065" bIns="116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Кредитная</a:t>
          </a:r>
          <a:endParaRPr lang="ru-RU" sz="19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972715" y="1307260"/>
        <a:ext cx="1589492" cy="822968"/>
      </dsp:txXfrm>
    </dsp:sp>
    <dsp:sp modelId="{A04DA98B-1555-4E31-ACED-D95C3F87DD21}">
      <dsp:nvSpPr>
        <dsp:cNvPr id="0" name=""/>
        <dsp:cNvSpPr/>
      </dsp:nvSpPr>
      <dsp:spPr>
        <a:xfrm>
          <a:off x="3757949" y="1859796"/>
          <a:ext cx="2479088" cy="4662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8890" rIns="3556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rPr>
            <a:t>Преимущественно заемные деньги</a:t>
          </a:r>
          <a:endParaRPr lang="ru-RU" sz="1400" kern="1200" dirty="0">
            <a:solidFill>
              <a:schemeClr val="tx1"/>
            </a:solidFill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757949" y="1859796"/>
        <a:ext cx="2479088" cy="4662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3D0FE-F5FE-45D6-B388-7A8E8DD18579}">
      <dsp:nvSpPr>
        <dsp:cNvPr id="0" name=""/>
        <dsp:cNvSpPr/>
      </dsp:nvSpPr>
      <dsp:spPr>
        <a:xfrm>
          <a:off x="19914" y="0"/>
          <a:ext cx="4064000" cy="4064000"/>
        </a:xfrm>
        <a:prstGeom prst="triangle">
          <a:avLst/>
        </a:prstGeom>
        <a:solidFill>
          <a:srgbClr val="27B1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2A01BE-EFFF-4BE5-A4A1-78FB131D2AC9}">
      <dsp:nvSpPr>
        <dsp:cNvPr id="0" name=""/>
        <dsp:cNvSpPr/>
      </dsp:nvSpPr>
      <dsp:spPr>
        <a:xfrm>
          <a:off x="1870185" y="408582"/>
          <a:ext cx="3005057" cy="9620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FFBB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Регулярная плата за </a:t>
          </a:r>
          <a:r>
            <a:rPr lang="ru-RU" sz="1800" b="1" kern="1200" dirty="0" smtClean="0">
              <a:solidFill>
                <a:srgbClr val="FFBB00"/>
              </a:solidFill>
            </a:rPr>
            <a:t>обслуживание</a:t>
          </a:r>
          <a:endParaRPr lang="ru-RU" sz="1800" b="1" kern="1200" dirty="0">
            <a:solidFill>
              <a:srgbClr val="FFBB00"/>
            </a:solidFill>
          </a:endParaRPr>
        </a:p>
      </dsp:txBody>
      <dsp:txXfrm>
        <a:off x="1870185" y="408582"/>
        <a:ext cx="3005057" cy="962025"/>
      </dsp:txXfrm>
    </dsp:sp>
    <dsp:sp modelId="{C5FBCCCD-FE62-4227-A06C-E73FC639CAA7}">
      <dsp:nvSpPr>
        <dsp:cNvPr id="0" name=""/>
        <dsp:cNvSpPr/>
      </dsp:nvSpPr>
      <dsp:spPr>
        <a:xfrm>
          <a:off x="1870185" y="1490860"/>
          <a:ext cx="3005057" cy="9620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FFBB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Платежи за </a:t>
          </a:r>
          <a:r>
            <a:rPr lang="ru-RU" sz="1800" b="1" kern="1200" dirty="0" smtClean="0">
              <a:solidFill>
                <a:srgbClr val="FFBB00"/>
              </a:solidFill>
            </a:rPr>
            <a:t>недостаточный оборот </a:t>
          </a:r>
          <a:r>
            <a:rPr lang="ru-RU" sz="1800" kern="1200" dirty="0" smtClean="0"/>
            <a:t>по карте</a:t>
          </a:r>
          <a:endParaRPr lang="ru-RU" sz="1800" kern="1200" dirty="0"/>
        </a:p>
      </dsp:txBody>
      <dsp:txXfrm>
        <a:off x="1870185" y="1490860"/>
        <a:ext cx="3005057" cy="962025"/>
      </dsp:txXfrm>
    </dsp:sp>
    <dsp:sp modelId="{0B9D4B2D-B572-46E8-9578-E65831316E4D}">
      <dsp:nvSpPr>
        <dsp:cNvPr id="0" name=""/>
        <dsp:cNvSpPr/>
      </dsp:nvSpPr>
      <dsp:spPr>
        <a:xfrm>
          <a:off x="1870185" y="2573139"/>
          <a:ext cx="3005057" cy="9620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rgbClr val="FFBB00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Платежи за </a:t>
          </a:r>
          <a:r>
            <a:rPr lang="ru-RU" sz="1800" b="1" u="none" kern="1200" dirty="0" smtClean="0">
              <a:solidFill>
                <a:srgbClr val="FFBB00"/>
              </a:solidFill>
            </a:rPr>
            <a:t>снятие наличных в банкомате</a:t>
          </a:r>
          <a:endParaRPr lang="ru-RU" sz="1800" b="1" u="none" kern="1200" dirty="0">
            <a:solidFill>
              <a:srgbClr val="FFBB00"/>
            </a:solidFill>
          </a:endParaRPr>
        </a:p>
      </dsp:txBody>
      <dsp:txXfrm>
        <a:off x="1870185" y="2573139"/>
        <a:ext cx="3005057" cy="962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0E4AC-624E-B74E-A939-384ED0E02D01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2841C-A68B-6B4C-87FE-6194CC9889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2123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67E9C-89F0-3443-8C13-E071948A3596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435EC-263C-D742-BD32-D3F12BDA6A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726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447799" y="1659361"/>
            <a:ext cx="6184901" cy="643678"/>
          </a:xfrm>
          <a:noFill/>
        </p:spPr>
        <p:txBody>
          <a:bodyPr lIns="0" tIns="0" rIns="0" bIns="0" anchor="t" anchorCtr="0">
            <a:noAutofit/>
          </a:bodyPr>
          <a:lstStyle>
            <a:lvl1pPr algn="l">
              <a:lnSpc>
                <a:spcPts val="3000"/>
              </a:lnSpc>
              <a:defRPr sz="4800" b="1">
                <a:solidFill>
                  <a:srgbClr val="1BB7A1"/>
                </a:solidFill>
                <a:latin typeface="Comic Sans MS" panose="030F0702030302020204" pitchFamily="66" charset="0"/>
                <a:cs typeface="Helvetica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680" y="2649737"/>
            <a:ext cx="7211696" cy="3053080"/>
          </a:xfrm>
        </p:spPr>
        <p:txBody>
          <a:bodyPr/>
          <a:lstStyle>
            <a:lvl1pPr marL="468000" indent="-468000" algn="l">
              <a:buClr>
                <a:srgbClr val="349737"/>
              </a:buClr>
              <a:buFont typeface="Lucida Grande"/>
              <a:buChar char="&gt;"/>
              <a:defRPr>
                <a:solidFill>
                  <a:srgbClr val="1BB7A1"/>
                </a:solidFill>
                <a:latin typeface="FreeSetC"/>
                <a:cs typeface="FreeSet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53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8234" y="1532511"/>
            <a:ext cx="8178800" cy="7738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2601" y="2466441"/>
            <a:ext cx="8174434" cy="4109012"/>
          </a:xfrm>
        </p:spPr>
        <p:txBody>
          <a:bodyPr/>
          <a:lstStyle>
            <a:lvl5pPr marL="1476000" indent="-252000">
              <a:buFont typeface="Lucida Grande"/>
              <a:buChar char="&gt;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2601" y="929987"/>
            <a:ext cx="6254169" cy="365125"/>
          </a:xfrm>
        </p:spPr>
        <p:txBody>
          <a:bodyPr/>
          <a:lstStyle>
            <a:lvl1pPr>
              <a:defRPr>
                <a:solidFill>
                  <a:srgbClr val="1BB7A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19950" y="925837"/>
            <a:ext cx="1437084" cy="365125"/>
          </a:xfrm>
          <a:noFill/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348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8234" y="1289750"/>
            <a:ext cx="8178800" cy="773851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26000" y="2272242"/>
            <a:ext cx="3831034" cy="41082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BB7A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3"/>
          <p:cNvSpPr>
            <a:spLocks noGrp="1"/>
          </p:cNvSpPr>
          <p:nvPr>
            <p:ph sz="half" idx="14"/>
          </p:nvPr>
        </p:nvSpPr>
        <p:spPr>
          <a:xfrm>
            <a:off x="502920" y="2272242"/>
            <a:ext cx="3831034" cy="41082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798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8234" y="1921050"/>
            <a:ext cx="8178800" cy="35119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0367" y="2798224"/>
            <a:ext cx="3831034" cy="36882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39245" y="859554"/>
            <a:ext cx="6254169" cy="365125"/>
          </a:xfrm>
        </p:spPr>
        <p:txBody>
          <a:bodyPr/>
          <a:lstStyle>
            <a:lvl1pPr>
              <a:defRPr>
                <a:solidFill>
                  <a:srgbClr val="1BB7A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19950" y="828546"/>
            <a:ext cx="1437084" cy="3651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0" y="2272243"/>
            <a:ext cx="3831033" cy="368829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0" y="5960533"/>
            <a:ext cx="3831034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3293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зкая 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8100" y="2272242"/>
            <a:ext cx="4808934" cy="36882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BB7A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1" y="2272243"/>
            <a:ext cx="2882900" cy="36882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0" y="5960533"/>
            <a:ext cx="2882901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249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иллюстрац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82601" y="1708530"/>
            <a:ext cx="8178800" cy="55698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73800" y="2579739"/>
            <a:ext cx="2383234" cy="36882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 marL="0" indent="0">
              <a:defRPr sz="1600"/>
            </a:lvl3pPr>
            <a:lvl4pPr marL="0" indent="0"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82601" y="1146082"/>
            <a:ext cx="6254169" cy="365125"/>
          </a:xfrm>
        </p:spPr>
        <p:txBody>
          <a:bodyPr/>
          <a:lstStyle>
            <a:lvl1pPr>
              <a:defRPr>
                <a:solidFill>
                  <a:srgbClr val="1BB7A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224317" y="1158087"/>
            <a:ext cx="1437084" cy="365125"/>
          </a:xfr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1" y="2490728"/>
            <a:ext cx="5308600" cy="36882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1" y="6065730"/>
            <a:ext cx="5308600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7503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11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иллюстрация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BB7A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2"/>
          <p:cNvSpPr>
            <a:spLocks noGrp="1"/>
          </p:cNvSpPr>
          <p:nvPr>
            <p:ph type="pic" idx="1"/>
          </p:nvPr>
        </p:nvSpPr>
        <p:spPr>
          <a:xfrm>
            <a:off x="482600" y="2272243"/>
            <a:ext cx="8174434" cy="368829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9" name="Содержимое 3"/>
          <p:cNvSpPr>
            <a:spLocks noGrp="1"/>
          </p:cNvSpPr>
          <p:nvPr>
            <p:ph sz="half" idx="13" hasCustomPrompt="1"/>
          </p:nvPr>
        </p:nvSpPr>
        <p:spPr>
          <a:xfrm>
            <a:off x="482600" y="5960533"/>
            <a:ext cx="8174434" cy="440267"/>
          </a:xfrm>
        </p:spPr>
        <p:txBody>
          <a:bodyPr anchor="b" anchorCtr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0" indent="0" algn="l">
              <a:lnSpc>
                <a:spcPts val="1200"/>
              </a:lnSpc>
              <a:buNone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8145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BB7A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CEB33D5-D00E-464B-A6F3-4BAF19C713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83901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51769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1" y="1289750"/>
            <a:ext cx="8178800" cy="7738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2601" y="2215588"/>
            <a:ext cx="8174434" cy="41090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82600" y="510113"/>
            <a:ext cx="625416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rgbClr val="FFFFFF"/>
                </a:solidFill>
                <a:latin typeface="Comic Sans MS" panose="030F0702030302020204" pitchFamily="66" charset="0"/>
                <a:cs typeface="Helvetica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19950" y="503304"/>
            <a:ext cx="1437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>
                <a:latin typeface="Comic Sans MS" panose="030F0702030302020204" pitchFamily="66" charset="0"/>
              </a:rPr>
              <a:t> |</a:t>
            </a:r>
            <a:fld id="{7CEB33D5-D00E-464B-A6F3-4BAF19C713A5}" type="slidenum">
              <a:rPr lang="ru-RU" smtClean="0">
                <a:latin typeface="Comic Sans MS" panose="030F0702030302020204" pitchFamily="66" charset="0"/>
              </a:rPr>
              <a:pPr/>
              <a:t>‹#›</a:t>
            </a:fld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8932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8" r:id="rId5"/>
    <p:sldLayoutId id="2147483659" r:id="rId6"/>
    <p:sldLayoutId id="2147483660" r:id="rId7"/>
    <p:sldLayoutId id="2147483654" r:id="rId8"/>
    <p:sldLayoutId id="2147483655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E78E23"/>
          </a:solidFill>
          <a:latin typeface="Comic Sans MS" panose="030F0702030302020204" pitchFamily="66" charset="0"/>
          <a:ea typeface="+mj-ea"/>
          <a:cs typeface="Helvetica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Arial"/>
        <a:buNone/>
        <a:defRPr sz="2400" b="0" i="0" kern="1200">
          <a:solidFill>
            <a:schemeClr val="tx1"/>
          </a:solidFill>
          <a:latin typeface="FreeSetC"/>
          <a:ea typeface="+mn-ea"/>
          <a:cs typeface="FreeSetC"/>
        </a:defRPr>
      </a:lvl1pPr>
      <a:lvl2pPr marL="0" indent="0" algn="l" defTabSz="457200" rtl="0" eaLnBrk="1" latinLnBrk="0" hangingPunct="1">
        <a:spcBef>
          <a:spcPts val="600"/>
        </a:spcBef>
        <a:buFont typeface="Arial"/>
        <a:buNone/>
        <a:defRPr sz="1600" b="0" i="0" kern="1200">
          <a:solidFill>
            <a:schemeClr val="tx1"/>
          </a:solidFill>
          <a:latin typeface="FreeSetC"/>
          <a:ea typeface="+mn-ea"/>
          <a:cs typeface="FreeSetC"/>
        </a:defRPr>
      </a:lvl2pPr>
      <a:lvl3pPr marL="720000" indent="-360000" algn="l" defTabSz="457200" rtl="0" eaLnBrk="1" latinLnBrk="0" hangingPunct="1">
        <a:spcBef>
          <a:spcPts val="600"/>
        </a:spcBef>
        <a:buClr>
          <a:srgbClr val="349737"/>
        </a:buClr>
        <a:buFont typeface="Lucida Grande"/>
        <a:buChar char="&gt;"/>
        <a:defRPr sz="1600" b="0" i="0" kern="1200">
          <a:solidFill>
            <a:schemeClr val="tx1"/>
          </a:solidFill>
          <a:latin typeface="FreeSetC"/>
          <a:ea typeface="+mn-ea"/>
          <a:cs typeface="FreeSetC"/>
        </a:defRPr>
      </a:lvl3pPr>
      <a:lvl4pPr marL="1440000" indent="-360000" algn="l" defTabSz="457200" rtl="0" eaLnBrk="1" latinLnBrk="0" hangingPunct="1">
        <a:spcBef>
          <a:spcPts val="600"/>
        </a:spcBef>
        <a:buClr>
          <a:srgbClr val="349737"/>
        </a:buClr>
        <a:buFont typeface="+mj-lt"/>
        <a:buAutoNum type="arabicPeriod"/>
        <a:defRPr sz="1600" b="0" i="0" kern="1200">
          <a:solidFill>
            <a:schemeClr val="tx1"/>
          </a:solidFill>
          <a:latin typeface="FreeSetC"/>
          <a:ea typeface="+mn-ea"/>
          <a:cs typeface="FreeSetC"/>
        </a:defRPr>
      </a:lvl4pPr>
      <a:lvl5pPr marL="1440000" indent="-360000" algn="l" defTabSz="457200" rtl="0" eaLnBrk="1" latinLnBrk="0" hangingPunct="1">
        <a:spcBef>
          <a:spcPts val="600"/>
        </a:spcBef>
        <a:buClr>
          <a:srgbClr val="349737"/>
        </a:buClr>
        <a:buFont typeface="Lucida Grande"/>
        <a:buChar char="&gt;"/>
        <a:defRPr sz="1600" b="0" i="0" kern="1200">
          <a:solidFill>
            <a:schemeClr val="tx1"/>
          </a:solidFill>
          <a:latin typeface="FreeSetC"/>
          <a:ea typeface="+mn-ea"/>
          <a:cs typeface="FreeSet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2657" y="5553783"/>
            <a:ext cx="5896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«Банковские карты»</a:t>
            </a:r>
            <a:endParaRPr lang="ru-RU" sz="4400" dirty="0">
              <a:solidFill>
                <a:srgbClr val="FFBB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9465" y="4168788"/>
            <a:ext cx="7142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Урок и мини-олимпиада</a:t>
            </a:r>
            <a:br>
              <a:rPr lang="ru-RU" sz="2800" b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ru-RU" sz="2800" b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об </a:t>
            </a:r>
            <a:r>
              <a:rPr lang="ru-RU" sz="2800" b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ответственном потребительском </a:t>
            </a:r>
            <a:r>
              <a:rPr lang="ru-RU" sz="2800" b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поведении на финансовом рынке</a:t>
            </a:r>
            <a:endParaRPr lang="ru-RU" sz="2800" b="1" dirty="0">
              <a:solidFill>
                <a:srgbClr val="27B19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28" name="Picture 4" descr="C:\Users\vlasova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496"/>
            <a:ext cx="5454592" cy="3274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21600" y="1201242"/>
            <a:ext cx="3897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27B190"/>
                </a:solidFill>
                <a:latin typeface="Comic Sans MS" panose="030F0702030302020204" pitchFamily="66" charset="0"/>
                <a:cs typeface="Helvetica"/>
              </a:rPr>
              <a:t>9-22 апреля</a:t>
            </a:r>
          </a:p>
          <a:p>
            <a:pPr algn="ctr"/>
            <a:r>
              <a:rPr lang="ru-RU" sz="3600" b="1" dirty="0">
                <a:solidFill>
                  <a:srgbClr val="27B190"/>
                </a:solidFill>
                <a:latin typeface="Comic Sans MS" panose="030F0702030302020204" pitchFamily="66" charset="0"/>
                <a:cs typeface="Helvetica"/>
              </a:rPr>
              <a:t>2018 года</a:t>
            </a:r>
          </a:p>
        </p:txBody>
      </p:sp>
      <p:pic>
        <p:nvPicPr>
          <p:cNvPr id="9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95" y="5553783"/>
            <a:ext cx="1007040" cy="1107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19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433910" y="1101852"/>
            <a:ext cx="8178799" cy="52882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E78E23"/>
              </a:buClr>
              <a:buSzPct val="25000"/>
              <a:buFont typeface="Helvetica Neue"/>
              <a:buNone/>
            </a:pPr>
            <a:r>
              <a:rPr lang="ru-RU" sz="2800" b="1" i="0" u="none" strike="noStrike" cap="none" dirty="0">
                <a:solidFill>
                  <a:srgbClr val="FFBB00"/>
                </a:solidFill>
                <a:latin typeface="Helvetica" panose="020B0604020202020204" pitchFamily="34" charset="0"/>
                <a:ea typeface="Helvetica Neue"/>
                <a:cs typeface="Helvetica" panose="020B0604020202020204" pitchFamily="34" charset="0"/>
                <a:sym typeface="Helvetica Neue"/>
              </a:rPr>
              <a:t>Полезные ссылки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7706917" y="0"/>
            <a:ext cx="1437083" cy="594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ru-RU" sz="2100">
                <a:solidFill>
                  <a:schemeClr val="lt1"/>
                </a:solidFill>
                <a:ea typeface="Helvetica Neue"/>
                <a:cs typeface="Helvetica Neue"/>
                <a:sym typeface="Helvetica Neue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ru-RU" sz="2100" dirty="0">
              <a:solidFill>
                <a:schemeClr val="lt1"/>
              </a:solidFill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21" name="Shape 321"/>
          <p:cNvGraphicFramePr/>
          <p:nvPr>
            <p:extLst>
              <p:ext uri="{D42A27DB-BD31-4B8C-83A1-F6EECF244321}">
                <p14:modId xmlns="" xmlns:p14="http://schemas.microsoft.com/office/powerpoint/2010/main" val="2885376928"/>
              </p:ext>
            </p:extLst>
          </p:nvPr>
        </p:nvGraphicFramePr>
        <p:xfrm>
          <a:off x="270705" y="1968682"/>
          <a:ext cx="8650873" cy="4546725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940887"/>
                <a:gridCol w="4709986"/>
              </a:tblGrid>
              <a:tr h="919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http://</a:t>
                      </a:r>
                      <a:r>
                        <a:rPr lang="ru-RU" sz="2400" b="1" i="0" dirty="0" err="1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вашифинансы.рф</a:t>
                      </a:r>
                      <a:endParaRPr lang="ru-RU" sz="2400" b="1" i="0" dirty="0" smtClean="0">
                        <a:solidFill>
                          <a:srgbClr val="27B190"/>
                        </a:solidFill>
                        <a:latin typeface="FreeSetC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официальный сайт Проекта Минфина России</a:t>
                      </a:r>
                      <a:r>
                        <a:rPr lang="en-US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по</a:t>
                      </a:r>
                      <a:r>
                        <a:rPr lang="ru-RU" sz="2000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 финансовой грамотности</a:t>
                      </a:r>
                      <a:endParaRPr lang="ru-RU" sz="2000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«Дружи </a:t>
                      </a:r>
                      <a:r>
                        <a:rPr lang="ru-RU" sz="2400" b="1" i="0" dirty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с </a:t>
                      </a: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финансами»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в социальных</a:t>
                      </a:r>
                      <a:r>
                        <a:rPr lang="ru-RU" sz="2400" b="1" i="0" baseline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 сетях</a:t>
                      </a:r>
                      <a:endParaRPr lang="ru-RU" sz="2400" b="1" i="0" dirty="0">
                        <a:solidFill>
                          <a:srgbClr val="27B190"/>
                        </a:solidFill>
                        <a:latin typeface="FreeSetC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группы </a:t>
                      </a:r>
                      <a:r>
                        <a:rPr lang="ru-RU" sz="2000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ВКонтакте</a:t>
                      </a: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и </a:t>
                      </a:r>
                      <a:r>
                        <a:rPr lang="ru-RU" sz="2000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Facebook</a:t>
                      </a: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а также профиль</a:t>
                      </a:r>
                      <a:r>
                        <a:rPr lang="ru-RU" sz="2000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 в </a:t>
                      </a:r>
                      <a:r>
                        <a:rPr lang="en-US" sz="2000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Instagram</a:t>
                      </a:r>
                      <a:r>
                        <a:rPr lang="ru-RU" sz="2000" baseline="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, </a:t>
                      </a: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посвященные </a:t>
                      </a: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проекту Минфина России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http://</a:t>
                      </a:r>
                      <a:r>
                        <a:rPr lang="ru-RU" sz="2400" b="1" i="0" dirty="0" err="1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хочумогузнаю.рф</a:t>
                      </a:r>
                      <a:endParaRPr lang="ru-RU" sz="2400" b="1" i="0" dirty="0">
                        <a:solidFill>
                          <a:srgbClr val="27B190"/>
                        </a:solidFill>
                        <a:latin typeface="FreeSetC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дополнительный сайт Проекта, где собраны материалы, разработанные совместно с Роспотребнадзором</a:t>
                      </a:r>
                      <a:endParaRPr lang="ru-RU" sz="2000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Хочу </a:t>
                      </a:r>
                      <a:r>
                        <a:rPr lang="ru-RU" sz="2400" b="1" i="0" dirty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Могу </a:t>
                      </a:r>
                      <a:r>
                        <a:rPr lang="ru-RU" sz="2400" b="1" i="0" dirty="0" smtClean="0">
                          <a:solidFill>
                            <a:srgbClr val="27B190"/>
                          </a:solidFill>
                          <a:latin typeface="FreeSetC"/>
                          <a:ea typeface="Arial"/>
                          <a:cs typeface="Arial"/>
                          <a:sym typeface="Arial"/>
                        </a:rPr>
                        <a:t>Знаю</a:t>
                      </a:r>
                      <a:endParaRPr lang="ru-RU" sz="2400" b="1" i="0" dirty="0">
                        <a:solidFill>
                          <a:srgbClr val="27B190"/>
                        </a:solidFill>
                        <a:latin typeface="FreeSetC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канал на </a:t>
                      </a:r>
                      <a:r>
                        <a:rPr lang="ru-RU" sz="2000" dirty="0" err="1">
                          <a:latin typeface="+mn-lt"/>
                          <a:ea typeface="Arial"/>
                          <a:cs typeface="Arial"/>
                          <a:sym typeface="Arial"/>
                        </a:rPr>
                        <a:t>YouTube</a:t>
                      </a:r>
                      <a:r>
                        <a:rPr lang="ru-RU" sz="2000" dirty="0">
                          <a:latin typeface="+mn-lt"/>
                          <a:ea typeface="Arial"/>
                          <a:cs typeface="Arial"/>
                          <a:sym typeface="Arial"/>
                        </a:rPr>
                        <a:t> c образовательными роликами по </a:t>
                      </a:r>
                      <a:r>
                        <a:rPr lang="ru-RU" sz="2000" dirty="0" smtClean="0">
                          <a:latin typeface="+mn-lt"/>
                          <a:ea typeface="Arial"/>
                          <a:cs typeface="Arial"/>
                          <a:sym typeface="Arial"/>
                        </a:rPr>
                        <a:t>правам потребителей финансовых услуг</a:t>
                      </a:r>
                      <a:endParaRPr lang="ru-RU" sz="2000" dirty="0"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3497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381384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345" y="1696198"/>
            <a:ext cx="3603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Спасибо</a:t>
            </a:r>
            <a:r>
              <a:rPr lang="en-US" sz="4400" b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!</a:t>
            </a:r>
            <a:endParaRPr lang="ru-RU" sz="4400" b="1" dirty="0">
              <a:solidFill>
                <a:srgbClr val="27B19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074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4522573"/>
            <a:ext cx="1517251" cy="166897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2350" y="619641"/>
            <a:ext cx="55816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264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31095" y="1484051"/>
            <a:ext cx="7069011" cy="298422"/>
          </a:xfrm>
        </p:spPr>
        <p:txBody>
          <a:bodyPr/>
          <a:lstStyle/>
          <a:p>
            <a:r>
              <a:rPr lang="ru-RU" sz="3200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Банковские. Пластиковые.</a:t>
            </a:r>
            <a:r>
              <a:rPr lang="en-US" sz="3200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ru-RU" sz="3200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Твои.</a:t>
            </a:r>
            <a:endParaRPr lang="ru-RU" sz="3200" dirty="0">
              <a:solidFill>
                <a:srgbClr val="FFBB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3298" y="2649737"/>
            <a:ext cx="5070604" cy="2702439"/>
          </a:xfrm>
        </p:spPr>
        <p:txBody>
          <a:bodyPr/>
          <a:lstStyle/>
          <a:p>
            <a:r>
              <a:rPr lang="ru-RU" dirty="0" smtClean="0">
                <a:solidFill>
                  <a:srgbClr val="27B190"/>
                </a:solidFill>
              </a:rPr>
              <a:t>Банковские карты: суть</a:t>
            </a:r>
          </a:p>
          <a:p>
            <a:r>
              <a:rPr lang="ru-RU" dirty="0" smtClean="0">
                <a:solidFill>
                  <a:srgbClr val="27B190"/>
                </a:solidFill>
              </a:rPr>
              <a:t>Дебетовая </a:t>
            </a:r>
            <a:r>
              <a:rPr lang="ru-RU" dirty="0">
                <a:solidFill>
                  <a:srgbClr val="27B190"/>
                </a:solidFill>
              </a:rPr>
              <a:t>карта</a:t>
            </a:r>
          </a:p>
          <a:p>
            <a:r>
              <a:rPr lang="ru-RU" dirty="0" smtClean="0">
                <a:solidFill>
                  <a:srgbClr val="27B190"/>
                </a:solidFill>
              </a:rPr>
              <a:t>Кредитная </a:t>
            </a:r>
            <a:r>
              <a:rPr lang="ru-RU" dirty="0">
                <a:solidFill>
                  <a:srgbClr val="27B190"/>
                </a:solidFill>
              </a:rPr>
              <a:t>карта</a:t>
            </a:r>
          </a:p>
          <a:p>
            <a:r>
              <a:rPr lang="ru-RU" dirty="0" smtClean="0">
                <a:solidFill>
                  <a:srgbClr val="27B190"/>
                </a:solidFill>
              </a:rPr>
              <a:t>Правила </a:t>
            </a:r>
            <a:r>
              <a:rPr lang="ru-RU" dirty="0">
                <a:solidFill>
                  <a:srgbClr val="27B190"/>
                </a:solidFill>
              </a:rPr>
              <a:t>безопасности</a:t>
            </a:r>
          </a:p>
          <a:p>
            <a:pPr marL="0" indent="0">
              <a:buNone/>
            </a:pPr>
            <a:endParaRPr lang="ru-RU" dirty="0">
              <a:solidFill>
                <a:srgbClr val="3EA245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1BB7A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29335" y="995073"/>
            <a:ext cx="660400" cy="787400"/>
          </a:xfrm>
          <a:prstGeom prst="rect">
            <a:avLst/>
          </a:prstGeom>
        </p:spPr>
      </p:pic>
      <p:sp>
        <p:nvSpPr>
          <p:cNvPr id="9" name="Номер слайда 4"/>
          <p:cNvSpPr txBox="1">
            <a:spLocks/>
          </p:cNvSpPr>
          <p:nvPr/>
        </p:nvSpPr>
        <p:spPr>
          <a:xfrm>
            <a:off x="7690283" y="1"/>
            <a:ext cx="1437084" cy="61399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CEB33D5-D00E-464B-A6F3-4BAF19C713A5}" type="slidenum">
              <a:rPr lang="ru-RU" sz="2100" smtClean="0">
                <a:solidFill>
                  <a:schemeClr val="bg1"/>
                </a:solidFill>
                <a:latin typeface="Comic Sans MS" panose="030F0702030302020204" pitchFamily="66" charset="0"/>
              </a:rPr>
              <a:pPr algn="r"/>
              <a:t>2</a:t>
            </a:fld>
            <a:endParaRPr lang="ru-RU" sz="21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753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8234" y="1476345"/>
            <a:ext cx="8178800" cy="773851"/>
          </a:xfrm>
        </p:spPr>
        <p:txBody>
          <a:bodyPr/>
          <a:lstStyle/>
          <a:p>
            <a:r>
              <a:rPr lang="ru-RU" dirty="0" smtClean="0">
                <a:solidFill>
                  <a:srgbClr val="27B190"/>
                </a:solidFill>
                <a:latin typeface="FreeSetC"/>
              </a:rPr>
              <a:t>Для </a:t>
            </a:r>
            <a:r>
              <a:rPr lang="ru-RU" dirty="0">
                <a:solidFill>
                  <a:srgbClr val="27B190"/>
                </a:solidFill>
                <a:latin typeface="FreeSetC"/>
              </a:rPr>
              <a:t>чего нужна банковская </a:t>
            </a:r>
            <a:r>
              <a:rPr lang="ru-RU" dirty="0" smtClean="0">
                <a:solidFill>
                  <a:srgbClr val="27B190"/>
                </a:solidFill>
                <a:latin typeface="FreeSetC"/>
              </a:rPr>
              <a:t>карта </a:t>
            </a:r>
            <a:r>
              <a:rPr lang="ru-RU" dirty="0">
                <a:solidFill>
                  <a:srgbClr val="27B190"/>
                </a:solidFill>
                <a:latin typeface="FreeSetC"/>
              </a:rPr>
              <a:t>и чем </a:t>
            </a:r>
            <a:r>
              <a:rPr lang="ru-RU" dirty="0" smtClean="0">
                <a:solidFill>
                  <a:srgbClr val="27B190"/>
                </a:solidFill>
                <a:latin typeface="FreeSetC"/>
              </a:rPr>
              <a:t>она отличается </a:t>
            </a:r>
            <a:r>
              <a:rPr lang="ru-RU" dirty="0">
                <a:solidFill>
                  <a:srgbClr val="27B190"/>
                </a:solidFill>
                <a:latin typeface="FreeSetC"/>
              </a:rPr>
              <a:t>от </a:t>
            </a:r>
            <a:r>
              <a:rPr lang="ru-RU" dirty="0" smtClean="0">
                <a:solidFill>
                  <a:srgbClr val="27B190"/>
                </a:solidFill>
                <a:latin typeface="FreeSetC"/>
              </a:rPr>
              <a:t>наличных денег</a:t>
            </a:r>
            <a:endParaRPr lang="ru-RU" dirty="0">
              <a:solidFill>
                <a:srgbClr val="27B190"/>
              </a:solidFill>
              <a:latin typeface="FreeSetC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dirty="0" smtClean="0">
                <a:solidFill>
                  <a:srgbClr val="FFBB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банковские карты: суть</a:t>
            </a:r>
            <a:endParaRPr lang="ru-RU" dirty="0">
              <a:solidFill>
                <a:srgbClr val="FFBB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10137" y="1"/>
            <a:ext cx="1437084" cy="613992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594335684"/>
              </p:ext>
            </p:extLst>
          </p:nvPr>
        </p:nvGraphicFramePr>
        <p:xfrm>
          <a:off x="4689694" y="2271713"/>
          <a:ext cx="4056970" cy="402044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28485"/>
                <a:gridCol w="2028485"/>
              </a:tblGrid>
              <a:tr h="1005111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+mj-lt"/>
                        </a:rPr>
                        <a:t>(</a:t>
                      </a:r>
                      <a:r>
                        <a:rPr lang="en-US" sz="5400" dirty="0" smtClean="0">
                          <a:latin typeface="+mj-lt"/>
                        </a:rPr>
                        <a:t>+</a:t>
                      </a:r>
                      <a:r>
                        <a:rPr lang="ru-RU" sz="5400" dirty="0" smtClean="0">
                          <a:latin typeface="+mj-lt"/>
                        </a:rPr>
                        <a:t>)</a:t>
                      </a:r>
                      <a:endParaRPr lang="ru-RU" sz="54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latin typeface="+mj-lt"/>
                        </a:rPr>
                        <a:t>(</a:t>
                      </a:r>
                      <a:r>
                        <a:rPr lang="en-US" sz="5400" dirty="0" smtClean="0">
                          <a:latin typeface="+mj-lt"/>
                        </a:rPr>
                        <a:t>-</a:t>
                      </a:r>
                      <a:r>
                        <a:rPr lang="ru-RU" sz="5400" dirty="0" smtClean="0">
                          <a:latin typeface="+mj-lt"/>
                        </a:rPr>
                        <a:t>)</a:t>
                      </a:r>
                      <a:endParaRPr lang="ru-RU" sz="54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51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Платить</a:t>
                      </a:r>
                      <a:r>
                        <a:rPr lang="ru-RU" baseline="0" dirty="0" smtClean="0">
                          <a:latin typeface="+mj-lt"/>
                        </a:rPr>
                        <a:t> быстро и удобно</a:t>
                      </a:r>
                      <a:endParaRPr lang="ru-RU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B19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Карты принимаются не везде</a:t>
                      </a:r>
                      <a:endParaRPr lang="ru-RU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B190">
                        <a:alpha val="20000"/>
                      </a:srgbClr>
                    </a:solidFill>
                  </a:tcPr>
                </a:tc>
              </a:tr>
              <a:tr h="10051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При утрате карты деньги</a:t>
                      </a:r>
                      <a:r>
                        <a:rPr lang="ru-RU" baseline="0" dirty="0" smtClean="0">
                          <a:latin typeface="+mj-lt"/>
                        </a:rPr>
                        <a:t> сохраняются</a:t>
                      </a:r>
                      <a:r>
                        <a:rPr lang="en-US" baseline="0" dirty="0" smtClean="0">
                          <a:latin typeface="+mj-lt"/>
                        </a:rPr>
                        <a:t>*</a:t>
                      </a:r>
                      <a:endParaRPr lang="ru-RU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Возможен риск мошенничества и грабежа</a:t>
                      </a:r>
                      <a:endParaRPr lang="ru-RU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0511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Доходы и расходы легко</a:t>
                      </a:r>
                      <a:r>
                        <a:rPr lang="ru-RU" baseline="0" dirty="0" smtClean="0">
                          <a:latin typeface="+mj-lt"/>
                        </a:rPr>
                        <a:t> контролировать</a:t>
                      </a:r>
                      <a:endParaRPr lang="ru-RU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B19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+mj-lt"/>
                        </a:rPr>
                        <a:t>Без привычки действия с картой сложны</a:t>
                      </a:r>
                      <a:endParaRPr lang="ru-RU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B190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94829" y="6333101"/>
            <a:ext cx="42717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cs typeface="Helvetica" panose="020B0604020202020204" pitchFamily="34" charset="0"/>
              </a:rPr>
              <a:t>* </a:t>
            </a:r>
            <a:r>
              <a:rPr lang="ru-RU" sz="1400" dirty="0" smtClean="0">
                <a:cs typeface="Helvetica" panose="020B0604020202020204" pitchFamily="34" charset="0"/>
              </a:rPr>
              <a:t>При своевременном оповещении об этом банка</a:t>
            </a:r>
            <a:endParaRPr lang="ru-RU" sz="1400" dirty="0">
              <a:cs typeface="Helvetica" panose="020B0604020202020204" pitchFamily="34" charset="0"/>
            </a:endParaRPr>
          </a:p>
        </p:txBody>
      </p:sp>
      <p:pic>
        <p:nvPicPr>
          <p:cNvPr id="10244" name="Picture 4" descr="http://www.mzb.ru/wp-content/uploads/2014/09/mzb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1" y="2576755"/>
            <a:ext cx="3771348" cy="2986089"/>
          </a:xfrm>
          <a:prstGeom prst="rect">
            <a:avLst/>
          </a:prstGeom>
          <a:noFill/>
        </p:spPr>
      </p:pic>
      <p:pic>
        <p:nvPicPr>
          <p:cNvPr id="8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519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562063" y="1382615"/>
            <a:ext cx="7070638" cy="252715"/>
          </a:xfrm>
        </p:spPr>
        <p:txBody>
          <a:bodyPr/>
          <a:lstStyle/>
          <a:p>
            <a:r>
              <a:rPr lang="ru-RU" dirty="0" smtClean="0">
                <a:solidFill>
                  <a:srgbClr val="FFBB00"/>
                </a:solidFill>
                <a:latin typeface="FreeSetC"/>
              </a:rPr>
              <a:t>Виды банковских карт</a:t>
            </a:r>
            <a:endParaRPr lang="ru-RU" dirty="0">
              <a:solidFill>
                <a:srgbClr val="FFBB00"/>
              </a:solidFill>
              <a:latin typeface="FreeSetC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="" xmlns:p14="http://schemas.microsoft.com/office/powerpoint/2010/main" val="3728226988"/>
              </p:ext>
            </p:extLst>
          </p:nvPr>
        </p:nvGraphicFramePr>
        <p:xfrm>
          <a:off x="704676" y="2132655"/>
          <a:ext cx="6585357" cy="351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7693661" y="1"/>
            <a:ext cx="1436687" cy="602172"/>
          </a:xfrm>
        </p:spPr>
        <p:txBody>
          <a:bodyPr/>
          <a:lstStyle/>
          <a:p>
            <a:fld id="{7CEB33D5-D00E-464B-A6F3-4BAF19C713A5}" type="slidenum">
              <a:rPr lang="ru-RU" smtClean="0">
                <a:latin typeface="Comic Sans MS" panose="030F0702030302020204" pitchFamily="66" charset="0"/>
              </a:rPr>
              <a:pPr/>
              <a:t>4</a:t>
            </a:fld>
            <a:endParaRPr lang="ru-RU" dirty="0">
              <a:latin typeface="Comic Sans MS" panose="030F0702030302020204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294967295"/>
          </p:nvPr>
        </p:nvSpPr>
        <p:spPr>
          <a:xfrm>
            <a:off x="0" y="602173"/>
            <a:ext cx="6254750" cy="365125"/>
          </a:xfrm>
        </p:spPr>
        <p:txBody>
          <a:bodyPr/>
          <a:lstStyle/>
          <a:p>
            <a:r>
              <a:rPr lang="ru-RU" dirty="0"/>
              <a:t>б</a:t>
            </a:r>
            <a:r>
              <a:rPr lang="ru-RU" dirty="0" smtClean="0"/>
              <a:t>анковские </a:t>
            </a:r>
            <a:r>
              <a:rPr lang="ru-RU" dirty="0"/>
              <a:t>карты: </a:t>
            </a:r>
            <a:r>
              <a:rPr lang="ru-RU" dirty="0" smtClean="0"/>
              <a:t>суть</a:t>
            </a:r>
            <a:endParaRPr lang="ru-RU" dirty="0"/>
          </a:p>
        </p:txBody>
      </p:sp>
      <p:pic>
        <p:nvPicPr>
          <p:cNvPr id="6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961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BB00"/>
                </a:solidFill>
                <a:latin typeface="FreeSetC"/>
              </a:rPr>
              <a:t>Дебетовая карта – виртуальный кошелек</a:t>
            </a:r>
            <a:endParaRPr lang="ru-RU" dirty="0">
              <a:solidFill>
                <a:srgbClr val="FFBB00"/>
              </a:solidFill>
              <a:latin typeface="FreeSetC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дебетовая карта</a:t>
            </a:r>
            <a:endParaRPr lang="ru-RU" dirty="0">
              <a:solidFill>
                <a:srgbClr val="27B19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18598" y="0"/>
            <a:ext cx="1525401" cy="624839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037842" y="2287364"/>
            <a:ext cx="4619191" cy="3918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Lucida Grande"/>
              <a:buNone/>
              <a:defRPr sz="24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+mj-lt"/>
              <a:buNone/>
              <a:defRPr sz="20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Lucida Grande"/>
              <a:buNone/>
              <a:defRPr sz="20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27B190"/>
                </a:solidFill>
                <a:latin typeface="+mn-lt"/>
              </a:rPr>
              <a:t>Позволяет распоряжаться собственными деньгами на банковском счете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700" dirty="0" smtClean="0">
              <a:solidFill>
                <a:srgbClr val="27B190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27B190"/>
                </a:solidFill>
                <a:latin typeface="+mn-lt"/>
              </a:rPr>
              <a:t>Часто используется для выплаты заработной платы (</a:t>
            </a:r>
            <a:r>
              <a:rPr lang="ru-RU" dirty="0">
                <a:solidFill>
                  <a:srgbClr val="27B190"/>
                </a:solidFill>
                <a:latin typeface="+mn-lt"/>
              </a:rPr>
              <a:t>«</a:t>
            </a:r>
            <a:r>
              <a:rPr lang="ru-RU" dirty="0" smtClean="0">
                <a:solidFill>
                  <a:srgbClr val="27B190"/>
                </a:solidFill>
                <a:latin typeface="+mn-lt"/>
              </a:rPr>
              <a:t>зарплатная карта»), стипендий, пенсий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700" dirty="0" smtClean="0">
              <a:solidFill>
                <a:srgbClr val="27B190"/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27B190"/>
                </a:solidFill>
                <a:latin typeface="+mn-lt"/>
              </a:rPr>
              <a:t>Большинство банковских карт в России - дебетовые</a:t>
            </a:r>
            <a:endParaRPr lang="ru-RU" dirty="0">
              <a:solidFill>
                <a:srgbClr val="27B190"/>
              </a:solidFill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65" y="2343970"/>
            <a:ext cx="3248193" cy="2125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8396" y="4897928"/>
            <a:ext cx="3012037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На иностранных дебетовых картах часто написано </a:t>
            </a:r>
          </a:p>
          <a:p>
            <a:r>
              <a:rPr lang="en-US" sz="1700" b="1" i="1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Debit card</a:t>
            </a:r>
            <a:r>
              <a:rPr lang="ru-RU" sz="17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, а на российских такой пометки обычно </a:t>
            </a:r>
            <a:r>
              <a:rPr lang="ru-RU" sz="17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нет</a:t>
            </a:r>
            <a:endParaRPr lang="ru-RU" sz="17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19" name="Соединительная линия уступом 18"/>
          <p:cNvCxnSpPr>
            <a:stCxn id="8" idx="1"/>
            <a:endCxn id="7" idx="1"/>
          </p:cNvCxnSpPr>
          <p:nvPr/>
        </p:nvCxnSpPr>
        <p:spPr>
          <a:xfrm rot="10800000">
            <a:off x="590466" y="3406798"/>
            <a:ext cx="27931" cy="2014350"/>
          </a:xfrm>
          <a:prstGeom prst="bentConnector3">
            <a:avLst>
              <a:gd name="adj1" fmla="val 918445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60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82600" y="1199219"/>
            <a:ext cx="8178800" cy="773851"/>
          </a:xfrm>
        </p:spPr>
        <p:txBody>
          <a:bodyPr/>
          <a:lstStyle/>
          <a:p>
            <a:r>
              <a:rPr lang="ru-RU" dirty="0">
                <a:solidFill>
                  <a:srgbClr val="FFBB00"/>
                </a:solidFill>
                <a:latin typeface="FreeSetC"/>
              </a:rPr>
              <a:t>Дебетовая карта с овердрафтом:</a:t>
            </a:r>
            <a:br>
              <a:rPr lang="ru-RU" dirty="0">
                <a:solidFill>
                  <a:srgbClr val="FFBB00"/>
                </a:solidFill>
                <a:latin typeface="FreeSetC"/>
              </a:rPr>
            </a:br>
            <a:r>
              <a:rPr lang="ru-RU" dirty="0">
                <a:solidFill>
                  <a:srgbClr val="FFBB00"/>
                </a:solidFill>
                <a:latin typeface="FreeSetC"/>
              </a:rPr>
              <a:t>крадущийся долг, затаившийся процент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14539" y="2473578"/>
            <a:ext cx="4411769" cy="3155436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Овердрафт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– банковский кредит, позволяющий тратить и снимать больше денег, чем есть на счете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Погашается автоматически при поступлении денег на счет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3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 овердрафт всегда берутся проценты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74493" y="732538"/>
            <a:ext cx="6254169" cy="365125"/>
          </a:xfrm>
        </p:spPr>
        <p:txBody>
          <a:bodyPr/>
          <a:lstStyle/>
          <a:p>
            <a:r>
              <a:rPr lang="ru-RU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дебетовая карта</a:t>
            </a:r>
            <a:endParaRPr lang="ru-RU" dirty="0">
              <a:solidFill>
                <a:srgbClr val="27B19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95904" y="1"/>
            <a:ext cx="1437084" cy="624840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3"/>
          </p:nvPr>
        </p:nvSpPr>
        <p:spPr>
          <a:xfrm>
            <a:off x="408458" y="5629014"/>
            <a:ext cx="3831034" cy="440267"/>
          </a:xfrm>
        </p:spPr>
        <p:txBody>
          <a:bodyPr>
            <a:normAutofit/>
          </a:bodyPr>
          <a:lstStyle/>
          <a:p>
            <a:r>
              <a:rPr lang="ru-RU" sz="1050" i="1" dirty="0" smtClean="0">
                <a:solidFill>
                  <a:srgbClr val="AED292"/>
                </a:solidFill>
                <a:latin typeface="+mn-lt"/>
              </a:rPr>
              <a:t>Кадр из фильма «Крадущийся </a:t>
            </a:r>
            <a:r>
              <a:rPr lang="ru-RU" sz="1050" i="1" dirty="0">
                <a:solidFill>
                  <a:srgbClr val="AED292"/>
                </a:solidFill>
                <a:latin typeface="+mn-lt"/>
              </a:rPr>
              <a:t>тигр, затаившийся дракон». Тайвань, </a:t>
            </a:r>
            <a:r>
              <a:rPr lang="ru-RU" sz="1050" i="1" dirty="0" smtClean="0">
                <a:solidFill>
                  <a:srgbClr val="AED292"/>
                </a:solidFill>
                <a:latin typeface="+mn-lt"/>
              </a:rPr>
              <a:t>2000 г.</a:t>
            </a:r>
            <a:endParaRPr lang="ru-RU" sz="1050" i="1" dirty="0">
              <a:solidFill>
                <a:srgbClr val="AED292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49561" y="5824902"/>
            <a:ext cx="442190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27B190"/>
                </a:solidFill>
                <a:cs typeface="FreeSetC"/>
              </a:rPr>
              <a:t>Неосторожное использование овердрафта – потеря денег!</a:t>
            </a:r>
            <a:endParaRPr lang="en-US" sz="2200" b="1" dirty="0" smtClean="0">
              <a:solidFill>
                <a:srgbClr val="27B190"/>
              </a:solidFill>
              <a:cs typeface="FreeSetC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20" y="2275084"/>
            <a:ext cx="4087415" cy="330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26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71968" y="1208819"/>
            <a:ext cx="8178800" cy="773851"/>
          </a:xfrm>
        </p:spPr>
        <p:txBody>
          <a:bodyPr/>
          <a:lstStyle/>
          <a:p>
            <a:r>
              <a:rPr lang="ru-RU" dirty="0" smtClean="0">
                <a:solidFill>
                  <a:srgbClr val="FFBB00"/>
                </a:solidFill>
                <a:latin typeface="FreeSetC"/>
              </a:rPr>
              <a:t>Льготный период кредитной карты:</a:t>
            </a:r>
            <a:r>
              <a:rPr lang="ru-RU" dirty="0">
                <a:solidFill>
                  <a:srgbClr val="FFBB00"/>
                </a:solidFill>
                <a:latin typeface="FreeSetC"/>
              </a:rPr>
              <a:t/>
            </a:r>
            <a:br>
              <a:rPr lang="ru-RU" dirty="0">
                <a:solidFill>
                  <a:srgbClr val="FFBB00"/>
                </a:solidFill>
                <a:latin typeface="FreeSetC"/>
              </a:rPr>
            </a:br>
            <a:r>
              <a:rPr lang="ru-RU" dirty="0" smtClean="0">
                <a:solidFill>
                  <a:srgbClr val="FFBB00"/>
                </a:solidFill>
                <a:latin typeface="FreeSetC"/>
              </a:rPr>
              <a:t>кредит без процентов</a:t>
            </a:r>
            <a:endParaRPr lang="ru-RU" dirty="0">
              <a:solidFill>
                <a:srgbClr val="FFBB00"/>
              </a:solidFill>
              <a:latin typeface="FreeSetC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79778" y="2525415"/>
            <a:ext cx="8509390" cy="737901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ru-RU" sz="1900" b="1" dirty="0" smtClean="0">
                <a:solidFill>
                  <a:srgbClr val="27B190"/>
                </a:solidFill>
                <a:latin typeface="+mn-lt"/>
              </a:rPr>
              <a:t>Льготный период </a:t>
            </a:r>
            <a:r>
              <a:rPr lang="ru-RU" sz="1900" dirty="0" smtClean="0">
                <a:latin typeface="+mn-lt"/>
              </a:rPr>
              <a:t>– срок</a:t>
            </a:r>
            <a:r>
              <a:rPr lang="en-US" sz="1900" dirty="0" smtClean="0">
                <a:latin typeface="+mn-lt"/>
              </a:rPr>
              <a:t> (</a:t>
            </a:r>
            <a:r>
              <a:rPr lang="ru-RU" sz="1900" dirty="0" smtClean="0">
                <a:latin typeface="+mn-lt"/>
              </a:rPr>
              <a:t>обычно 50-60 дней), в течение которого можно погасить долг без выплаты процентов</a:t>
            </a:r>
          </a:p>
          <a:p>
            <a:pPr marL="342900" indent="-342900">
              <a:lnSpc>
                <a:spcPct val="130000"/>
              </a:lnSpc>
              <a:buFontTx/>
              <a:buChar char="-"/>
            </a:pPr>
            <a:endParaRPr lang="ru-RU" dirty="0" smtClean="0">
              <a:solidFill>
                <a:srgbClr val="3EA245"/>
              </a:solidFill>
              <a:latin typeface="+mn-lt"/>
            </a:endParaRPr>
          </a:p>
          <a:p>
            <a:pPr>
              <a:lnSpc>
                <a:spcPct val="130000"/>
              </a:lnSpc>
            </a:pPr>
            <a:endParaRPr lang="ru-RU" dirty="0" smtClean="0">
              <a:solidFill>
                <a:srgbClr val="3EA245"/>
              </a:solidFill>
              <a:latin typeface="+mn-lt"/>
            </a:endParaRPr>
          </a:p>
          <a:p>
            <a:pPr>
              <a:lnSpc>
                <a:spcPct val="130000"/>
              </a:lnSpc>
            </a:pPr>
            <a:endParaRPr lang="ru-RU" b="1" dirty="0">
              <a:solidFill>
                <a:srgbClr val="3EA245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39245" y="676991"/>
            <a:ext cx="6254169" cy="365125"/>
          </a:xfrm>
        </p:spPr>
        <p:txBody>
          <a:bodyPr/>
          <a:lstStyle/>
          <a:p>
            <a:r>
              <a:rPr lang="ru-RU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кредитная карта</a:t>
            </a:r>
            <a:endParaRPr lang="ru-RU" dirty="0">
              <a:solidFill>
                <a:srgbClr val="27B19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685508" y="30479"/>
            <a:ext cx="1437084" cy="563881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-10632" y="3451059"/>
            <a:ext cx="8661400" cy="79692"/>
          </a:xfrm>
          <a:prstGeom prst="rect">
            <a:avLst/>
          </a:prstGeom>
          <a:solidFill>
            <a:srgbClr val="1BB7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7B19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2046" y="3557745"/>
            <a:ext cx="7598365" cy="3085898"/>
            <a:chOff x="884420" y="4718821"/>
            <a:chExt cx="6958658" cy="1959219"/>
          </a:xfrm>
        </p:grpSpPr>
        <p:pic>
          <p:nvPicPr>
            <p:cNvPr id="21" name="Рисунок 20" descr="http://bankcreditcard.ru/sites/default/files/pictures/grace_period_0.png"/>
            <p:cNvPicPr/>
            <p:nvPr/>
          </p:nvPicPr>
          <p:blipFill rotWithShape="1">
            <a:blip r:embed="rId2" cstate="print"/>
            <a:srcRect t="9666" b="10894"/>
            <a:stretch/>
          </p:blipFill>
          <p:spPr bwMode="auto">
            <a:xfrm>
              <a:off x="1224341" y="5057224"/>
              <a:ext cx="5023837" cy="628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1149517" y="5822785"/>
              <a:ext cx="6654489" cy="24751"/>
            </a:xfrm>
            <a:prstGeom prst="line">
              <a:avLst/>
            </a:prstGeom>
            <a:ln w="38100">
              <a:solidFill>
                <a:srgbClr val="FFBB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149517" y="5676169"/>
              <a:ext cx="0" cy="314433"/>
            </a:xfrm>
            <a:prstGeom prst="line">
              <a:avLst/>
            </a:prstGeom>
            <a:ln w="38100">
              <a:solidFill>
                <a:srgbClr val="FFBB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7646267" y="5660267"/>
              <a:ext cx="0" cy="325034"/>
            </a:xfrm>
            <a:prstGeom prst="line">
              <a:avLst/>
            </a:prstGeom>
            <a:ln w="38100">
              <a:solidFill>
                <a:srgbClr val="FFBB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03004" y="6502175"/>
              <a:ext cx="3042049" cy="175865"/>
            </a:xfrm>
            <a:prstGeom prst="rect">
              <a:avLst/>
            </a:prstGeom>
            <a:noFill/>
            <a:ln>
              <a:solidFill>
                <a:srgbClr val="FFBB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7B19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п</a:t>
              </a:r>
              <a:r>
                <a:rPr lang="ru-RU" b="1" dirty="0" smtClean="0">
                  <a:solidFill>
                    <a:srgbClr val="27B19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ервый отчетный период</a:t>
              </a:r>
              <a:endParaRPr lang="ru-RU" b="1" dirty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93152" y="6502174"/>
              <a:ext cx="3042049" cy="175865"/>
            </a:xfrm>
            <a:prstGeom prst="rect">
              <a:avLst/>
            </a:prstGeom>
            <a:noFill/>
            <a:ln>
              <a:solidFill>
                <a:srgbClr val="FFBB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7B19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в</a:t>
              </a:r>
              <a:r>
                <a:rPr lang="ru-RU" b="1" dirty="0" smtClean="0">
                  <a:solidFill>
                    <a:srgbClr val="27B19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торой отчетный период</a:t>
              </a:r>
              <a:endParaRPr lang="ru-RU" b="1" dirty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Правая круглая скобка 25"/>
            <p:cNvSpPr/>
            <p:nvPr/>
          </p:nvSpPr>
          <p:spPr>
            <a:xfrm rot="16200000">
              <a:off x="3568244" y="2572110"/>
              <a:ext cx="416130" cy="5197247"/>
            </a:xfrm>
            <a:prstGeom prst="rightBracket">
              <a:avLst/>
            </a:prstGeom>
            <a:ln w="19050">
              <a:solidFill>
                <a:srgbClr val="FFBB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884420" y="6090951"/>
              <a:ext cx="586527" cy="156324"/>
            </a:xfrm>
            <a:prstGeom prst="rect">
              <a:avLst/>
            </a:prstGeom>
            <a:noFill/>
            <a:ln>
              <a:solidFill>
                <a:srgbClr val="FFBB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1.сен</a:t>
              </a:r>
              <a:endParaRPr lang="ru-RU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34526" y="6096048"/>
              <a:ext cx="586527" cy="156324"/>
            </a:xfrm>
            <a:prstGeom prst="rect">
              <a:avLst/>
            </a:prstGeom>
            <a:noFill/>
            <a:ln>
              <a:solidFill>
                <a:srgbClr val="FFBB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1.окт</a:t>
              </a:r>
              <a:endParaRPr lang="ru-RU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56551" y="6099135"/>
              <a:ext cx="586527" cy="156324"/>
            </a:xfrm>
            <a:prstGeom prst="rect">
              <a:avLst/>
            </a:prstGeom>
            <a:noFill/>
            <a:ln>
              <a:solidFill>
                <a:srgbClr val="FFBB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1.ноя</a:t>
              </a:r>
              <a:endParaRPr lang="ru-RU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4427790" y="5690319"/>
              <a:ext cx="0" cy="314433"/>
            </a:xfrm>
            <a:prstGeom prst="line">
              <a:avLst/>
            </a:prstGeom>
            <a:ln w="38100">
              <a:solidFill>
                <a:srgbClr val="FFBB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Правая круглая скобка 24"/>
            <p:cNvSpPr/>
            <p:nvPr/>
          </p:nvSpPr>
          <p:spPr>
            <a:xfrm rot="16200000" flipH="1">
              <a:off x="2726879" y="4803517"/>
              <a:ext cx="101559" cy="3134794"/>
            </a:xfrm>
            <a:prstGeom prst="rightBracket">
              <a:avLst/>
            </a:prstGeom>
            <a:ln w="19050">
              <a:solidFill>
                <a:srgbClr val="FFBB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BB7A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" name="Правая круглая скобка 27"/>
            <p:cNvSpPr/>
            <p:nvPr/>
          </p:nvSpPr>
          <p:spPr>
            <a:xfrm rot="16200000" flipH="1">
              <a:off x="6010736" y="4786162"/>
              <a:ext cx="101559" cy="3169504"/>
            </a:xfrm>
            <a:prstGeom prst="rightBracket">
              <a:avLst/>
            </a:prstGeom>
            <a:ln w="19050">
              <a:solidFill>
                <a:srgbClr val="FFBB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1BB7A1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6381099" y="5686036"/>
              <a:ext cx="0" cy="325034"/>
            </a:xfrm>
            <a:prstGeom prst="line">
              <a:avLst/>
            </a:prstGeom>
            <a:ln w="38100">
              <a:solidFill>
                <a:srgbClr val="FFBB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130084" y="6090950"/>
              <a:ext cx="586527" cy="156324"/>
            </a:xfrm>
            <a:prstGeom prst="rect">
              <a:avLst/>
            </a:prstGeom>
            <a:noFill/>
            <a:ln>
              <a:solidFill>
                <a:srgbClr val="FFBB00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sz="1600" dirty="0" smtClean="0">
                  <a:latin typeface="Helvetica" panose="020B0604020202020204" pitchFamily="34" charset="0"/>
                  <a:cs typeface="Helvetica" panose="020B0604020202020204" pitchFamily="34" charset="0"/>
                </a:rPr>
                <a:t>15.окт</a:t>
              </a:r>
              <a:endParaRPr lang="ru-RU" sz="16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15234" y="4718821"/>
              <a:ext cx="3042049" cy="1758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27B19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п</a:t>
              </a:r>
              <a:r>
                <a:rPr lang="ru-RU" b="1" dirty="0" smtClean="0">
                  <a:solidFill>
                    <a:srgbClr val="27B19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ервый льготный период</a:t>
              </a:r>
              <a:endParaRPr lang="ru-RU" b="1" dirty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  <p:pic>
        <p:nvPicPr>
          <p:cNvPr id="24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1516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82601" y="1214249"/>
            <a:ext cx="8178800" cy="773851"/>
          </a:xfrm>
        </p:spPr>
        <p:txBody>
          <a:bodyPr/>
          <a:lstStyle/>
          <a:p>
            <a:r>
              <a:rPr lang="ru-RU" dirty="0">
                <a:solidFill>
                  <a:srgbClr val="FFBB00"/>
                </a:solidFill>
                <a:latin typeface="FreeSetC"/>
              </a:rPr>
              <a:t>Кредитная </a:t>
            </a:r>
            <a:r>
              <a:rPr lang="ru-RU" dirty="0" smtClean="0">
                <a:solidFill>
                  <a:srgbClr val="FFBB00"/>
                </a:solidFill>
                <a:latin typeface="FreeSetC"/>
              </a:rPr>
              <a:t>карта: плата за обслуживание и комиссии</a:t>
            </a:r>
            <a:endParaRPr lang="ru-RU" dirty="0">
              <a:solidFill>
                <a:srgbClr val="FFBB00"/>
              </a:solidFill>
              <a:latin typeface="FreeSetC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812324" y="2382605"/>
            <a:ext cx="3189786" cy="2347054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+mn-lt"/>
              </a:rPr>
              <a:t>Даже если мы не платим процентов, </a:t>
            </a:r>
            <a:r>
              <a:rPr lang="ru-RU" sz="2200" dirty="0" smtClean="0">
                <a:solidFill>
                  <a:srgbClr val="27B190"/>
                </a:solidFill>
                <a:latin typeface="+mn-lt"/>
              </a:rPr>
              <a:t>деньги можно потерять на плате за обслуживание и комиссионных сборах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82600" y="692675"/>
            <a:ext cx="6254169" cy="365125"/>
          </a:xfrm>
        </p:spPr>
        <p:txBody>
          <a:bodyPr/>
          <a:lstStyle/>
          <a:p>
            <a:r>
              <a:rPr lang="ru-RU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кредитная карта</a:t>
            </a:r>
            <a:endParaRPr lang="ru-RU" dirty="0">
              <a:solidFill>
                <a:srgbClr val="27B19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06916" y="30480"/>
            <a:ext cx="1437084" cy="563880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1191259840"/>
              </p:ext>
            </p:extLst>
          </p:nvPr>
        </p:nvGraphicFramePr>
        <p:xfrm>
          <a:off x="482600" y="2316675"/>
          <a:ext cx="489515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893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82601" y="1622735"/>
            <a:ext cx="8178800" cy="556986"/>
          </a:xfrm>
        </p:spPr>
        <p:txBody>
          <a:bodyPr/>
          <a:lstStyle/>
          <a:p>
            <a:r>
              <a:rPr lang="ru-RU" dirty="0" smtClean="0">
                <a:solidFill>
                  <a:srgbClr val="FFBB00"/>
                </a:solidFill>
                <a:latin typeface="FreeSetC"/>
              </a:rPr>
              <a:t>Правила безопасности для банковских карт</a:t>
            </a:r>
            <a:endParaRPr lang="ru-RU" dirty="0">
              <a:solidFill>
                <a:srgbClr val="FFBB00"/>
              </a:solidFill>
              <a:latin typeface="FreeSetC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82601" y="1028636"/>
            <a:ext cx="6254169" cy="365125"/>
          </a:xfrm>
        </p:spPr>
        <p:txBody>
          <a:bodyPr/>
          <a:lstStyle/>
          <a:p>
            <a:r>
              <a:rPr lang="ru-RU" dirty="0" smtClean="0">
                <a:solidFill>
                  <a:srgbClr val="27B1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правила безопасности</a:t>
            </a:r>
            <a:endParaRPr lang="ru-RU" dirty="0">
              <a:solidFill>
                <a:srgbClr val="27B19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706916" y="0"/>
            <a:ext cx="1437084" cy="594360"/>
          </a:xfrm>
        </p:spPr>
        <p:txBody>
          <a:bodyPr/>
          <a:lstStyle/>
          <a:p>
            <a:fld id="{7CEB33D5-D00E-464B-A6F3-4BAF19C713A5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87679" y="1901228"/>
            <a:ext cx="8058791" cy="4581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Lucida Grande"/>
              <a:buNone/>
              <a:defRPr sz="24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+mj-lt"/>
              <a:buNone/>
              <a:defRPr sz="20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Lucida Grande"/>
              <a:buNone/>
              <a:defRPr sz="20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endParaRPr lang="ru-RU" b="1" dirty="0">
              <a:solidFill>
                <a:srgbClr val="3EA245"/>
              </a:solidFill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460520" y="2265516"/>
            <a:ext cx="8085950" cy="4216764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4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1pPr>
            <a:lvl2pPr marL="457200" indent="0" algn="l" defTabSz="457200" rtl="0" eaLnBrk="1" latinLnBrk="0" hangingPunct="1">
              <a:spcBef>
                <a:spcPts val="600"/>
              </a:spcBef>
              <a:buFont typeface="Arial"/>
              <a:buNone/>
              <a:defRPr sz="28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Lucida Grande"/>
              <a:buNone/>
              <a:defRPr sz="24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+mj-lt"/>
              <a:buNone/>
              <a:defRPr sz="20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Clr>
                <a:srgbClr val="349737"/>
              </a:buClr>
              <a:buFont typeface="Lucida Grande"/>
              <a:buNone/>
              <a:defRPr sz="2000" b="0" i="0" kern="1200">
                <a:solidFill>
                  <a:schemeClr val="tx1"/>
                </a:solidFill>
                <a:latin typeface="FreeSetC"/>
                <a:ea typeface="+mn-ea"/>
                <a:cs typeface="FreeSetC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600" b="1" dirty="0" smtClean="0">
                <a:solidFill>
                  <a:srgbClr val="27B190"/>
                </a:solidFill>
                <a:latin typeface="+mn-lt"/>
              </a:rPr>
              <a:t>PIN-</a:t>
            </a:r>
            <a:r>
              <a:rPr lang="ru-RU" sz="2600" b="1" dirty="0" smtClean="0">
                <a:solidFill>
                  <a:srgbClr val="27B190"/>
                </a:solidFill>
                <a:latin typeface="+mn-lt"/>
              </a:rPr>
              <a:t>код: помнить</a:t>
            </a:r>
            <a:r>
              <a:rPr lang="ru-RU" sz="2600" dirty="0" smtClean="0">
                <a:solidFill>
                  <a:srgbClr val="1BB7A1"/>
                </a:solidFill>
                <a:latin typeface="+mn-lt"/>
              </a:rPr>
              <a:t>, </a:t>
            </a:r>
            <a:r>
              <a:rPr lang="ru-RU" sz="2600" dirty="0" smtClean="0">
                <a:latin typeface="+mn-lt"/>
              </a:rPr>
              <a:t>не записывать в явном виде, никому не говорить, не вводить в интернете, прикрывать рукой при вводе через терминал</a:t>
            </a:r>
          </a:p>
          <a:p>
            <a:pPr marL="457200" indent="-457200">
              <a:buFont typeface="+mj-lt"/>
              <a:buAutoNum type="arabicPeriod"/>
            </a:pPr>
            <a:endParaRPr lang="ru-RU" sz="12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latin typeface="+mn-lt"/>
              </a:rPr>
              <a:t>Подключить</a:t>
            </a:r>
            <a:r>
              <a:rPr lang="ru-RU" sz="2600" dirty="0" smtClean="0">
                <a:solidFill>
                  <a:srgbClr val="3EA245"/>
                </a:solidFill>
                <a:latin typeface="+mn-lt"/>
              </a:rPr>
              <a:t> </a:t>
            </a:r>
            <a:r>
              <a:rPr lang="en-US" sz="2600" b="1" dirty="0" smtClean="0">
                <a:solidFill>
                  <a:srgbClr val="27B190"/>
                </a:solidFill>
                <a:latin typeface="+mn-lt"/>
              </a:rPr>
              <a:t>SMS-</a:t>
            </a:r>
            <a:r>
              <a:rPr lang="ru-RU" sz="2600" b="1" dirty="0" smtClean="0">
                <a:solidFill>
                  <a:srgbClr val="27B190"/>
                </a:solidFill>
                <a:latin typeface="+mn-lt"/>
              </a:rPr>
              <a:t>уведомления</a:t>
            </a:r>
          </a:p>
          <a:p>
            <a:pPr marL="457200" indent="-457200">
              <a:buFont typeface="+mj-lt"/>
              <a:buAutoNum type="arabicPeriod"/>
            </a:pPr>
            <a:endParaRPr lang="ru-RU" sz="1200" b="1" dirty="0" smtClean="0">
              <a:solidFill>
                <a:srgbClr val="3EA245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latin typeface="+mn-lt"/>
              </a:rPr>
              <a:t>Покупки</a:t>
            </a:r>
            <a:r>
              <a:rPr lang="ru-RU" sz="2600" dirty="0" smtClean="0">
                <a:solidFill>
                  <a:srgbClr val="3EA245"/>
                </a:solidFill>
                <a:latin typeface="+mn-lt"/>
              </a:rPr>
              <a:t> </a:t>
            </a:r>
            <a:r>
              <a:rPr lang="ru-RU" sz="2600" b="1" dirty="0" smtClean="0">
                <a:solidFill>
                  <a:srgbClr val="27B190"/>
                </a:solidFill>
                <a:latin typeface="+mn-lt"/>
              </a:rPr>
              <a:t>в интернете – отдельной картой</a:t>
            </a:r>
            <a:r>
              <a:rPr lang="ru-RU" sz="2600" dirty="0" smtClean="0">
                <a:solidFill>
                  <a:srgbClr val="27B190"/>
                </a:solidFill>
                <a:latin typeface="+mn-lt"/>
              </a:rPr>
              <a:t> и на </a:t>
            </a:r>
            <a:r>
              <a:rPr lang="ru-RU" sz="2600" b="1" dirty="0" smtClean="0">
                <a:solidFill>
                  <a:srgbClr val="27B190"/>
                </a:solidFill>
                <a:latin typeface="+mn-lt"/>
              </a:rPr>
              <a:t>проверенных сайтах </a:t>
            </a:r>
            <a:r>
              <a:rPr lang="ru-RU" sz="2600" dirty="0" smtClean="0">
                <a:latin typeface="+mn-lt"/>
              </a:rPr>
              <a:t>(</a:t>
            </a:r>
            <a:r>
              <a:rPr lang="en-US" sz="2600" dirty="0" smtClean="0">
                <a:latin typeface="+mn-lt"/>
              </a:rPr>
              <a:t>https – </a:t>
            </a:r>
            <a:r>
              <a:rPr lang="ru-RU" sz="2600" dirty="0" smtClean="0">
                <a:latin typeface="+mn-lt"/>
              </a:rPr>
              <a:t>защищенная передача данных)</a:t>
            </a:r>
          </a:p>
          <a:p>
            <a:pPr marL="457200" indent="-457200">
              <a:buFont typeface="+mj-lt"/>
              <a:buAutoNum type="arabicPeriod"/>
            </a:pPr>
            <a:endParaRPr lang="ru-RU" sz="12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rgbClr val="FFBB00"/>
                </a:solidFill>
                <a:latin typeface="+mn-lt"/>
              </a:rPr>
              <a:t>Не давать карту </a:t>
            </a:r>
            <a:r>
              <a:rPr lang="ru-RU" sz="2600" dirty="0" smtClean="0">
                <a:latin typeface="+mn-lt"/>
              </a:rPr>
              <a:t>в руки посторонним</a:t>
            </a:r>
          </a:p>
          <a:p>
            <a:pPr marL="457200" indent="-457200">
              <a:buFont typeface="+mj-lt"/>
              <a:buAutoNum type="arabicPeriod"/>
            </a:pPr>
            <a:endParaRPr lang="ru-RU" sz="1200" dirty="0" smtClean="0">
              <a:solidFill>
                <a:srgbClr val="3EA245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latin typeface="+mn-lt"/>
              </a:rPr>
              <a:t>Проверять</a:t>
            </a:r>
            <a:r>
              <a:rPr lang="ru-RU" sz="2600" dirty="0">
                <a:latin typeface="+mn-lt"/>
              </a:rPr>
              <a:t>, что </a:t>
            </a:r>
            <a:r>
              <a:rPr lang="ru-RU" sz="2600" b="1" dirty="0">
                <a:solidFill>
                  <a:srgbClr val="27B190"/>
                </a:solidFill>
                <a:latin typeface="+mn-lt"/>
              </a:rPr>
              <a:t>на банкомате нет подозрительных устройств </a:t>
            </a:r>
            <a:r>
              <a:rPr lang="ru-RU" sz="2600" dirty="0">
                <a:latin typeface="+mn-lt"/>
              </a:rPr>
              <a:t>и накладок, а рядом с ним – посторонних</a:t>
            </a:r>
          </a:p>
          <a:p>
            <a:pPr marL="457200" indent="-457200">
              <a:buFont typeface="+mj-lt"/>
              <a:buAutoNum type="arabicPeriod"/>
            </a:pPr>
            <a:endParaRPr lang="ru-RU" sz="13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>
                <a:latin typeface="+mn-lt"/>
              </a:rPr>
              <a:t>Сообщать банку верные </a:t>
            </a:r>
            <a:r>
              <a:rPr lang="ru-RU" sz="2600" b="1" dirty="0" smtClean="0">
                <a:solidFill>
                  <a:srgbClr val="27B190"/>
                </a:solidFill>
                <a:latin typeface="+mn-lt"/>
              </a:rPr>
              <a:t>данные для связи</a:t>
            </a:r>
            <a:endParaRPr lang="en-US" sz="2600" b="1" dirty="0" smtClean="0">
              <a:solidFill>
                <a:srgbClr val="27B190"/>
              </a:solidFill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ru-RU" sz="13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600" b="1" dirty="0" smtClean="0">
                <a:solidFill>
                  <a:srgbClr val="FFBB00"/>
                </a:solidFill>
                <a:latin typeface="+mn-lt"/>
              </a:rPr>
              <a:t>При потере карты</a:t>
            </a:r>
            <a:r>
              <a:rPr lang="ru-RU" sz="2600" dirty="0" smtClean="0">
                <a:latin typeface="+mn-lt"/>
              </a:rPr>
              <a:t>, неправильном списании денег или нарушении секретности – </a:t>
            </a:r>
            <a:r>
              <a:rPr lang="ru-RU" sz="2600" b="1" dirty="0" smtClean="0">
                <a:solidFill>
                  <a:srgbClr val="27B190"/>
                </a:solidFill>
                <a:latin typeface="+mn-lt"/>
              </a:rPr>
              <a:t>немедленно сообщать в банк</a:t>
            </a:r>
          </a:p>
        </p:txBody>
      </p:sp>
      <p:pic>
        <p:nvPicPr>
          <p:cNvPr id="8" name="Picture 2" descr="http://www.rospotrebnadzor.ru/bitrix/templates/rospotrebnadzor/images/logo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0755" y="0"/>
            <a:ext cx="540327" cy="594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64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49737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>
            <a:solidFill>
              <a:srgbClr val="CD092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3434</TotalTime>
  <Words>474</Words>
  <Application>Microsoft Office PowerPoint</Application>
  <PresentationFormat>Экран (4:3)</PresentationFormat>
  <Paragraphs>102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Банковские. Пластиковые. Твои.</vt:lpstr>
      <vt:lpstr>Для чего нужна банковская карта и чем она отличается от наличных денег</vt:lpstr>
      <vt:lpstr>Виды банковских карт</vt:lpstr>
      <vt:lpstr>Дебетовая карта – виртуальный кошелек</vt:lpstr>
      <vt:lpstr>Дебетовая карта с овердрафтом: крадущийся долг, затаившийся процент</vt:lpstr>
      <vt:lpstr>Льготный период кредитной карты: кредит без процентов</vt:lpstr>
      <vt:lpstr>Кредитная карта: плата за обслуживание и комиссии</vt:lpstr>
      <vt:lpstr>Правила безопасности для банковских карт</vt:lpstr>
      <vt:lpstr>Полезные ссылки</vt:lpstr>
      <vt:lpstr>Слайд 11</vt:lpstr>
    </vt:vector>
  </TitlesOfParts>
  <Company>DD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 К</dc:creator>
  <cp:lastModifiedBy>avch</cp:lastModifiedBy>
  <cp:revision>205</cp:revision>
  <cp:lastPrinted>2015-04-30T13:13:35Z</cp:lastPrinted>
  <dcterms:created xsi:type="dcterms:W3CDTF">2015-02-08T20:30:41Z</dcterms:created>
  <dcterms:modified xsi:type="dcterms:W3CDTF">2018-04-02T10:39:15Z</dcterms:modified>
</cp:coreProperties>
</file>