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1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2CCDC3-664C-427F-AED5-155FEBF0740F}"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23FCB-74F3-4682-87D2-A390E78C3BF9}" type="slidenum">
              <a:rPr lang="ru-RU" smtClean="0"/>
              <a:t>‹#›</a:t>
            </a:fld>
            <a:endParaRPr lang="ru-RU"/>
          </a:p>
        </p:txBody>
      </p:sp>
    </p:spTree>
    <p:extLst>
      <p:ext uri="{BB962C8B-B14F-4D97-AF65-F5344CB8AC3E}">
        <p14:creationId xmlns:p14="http://schemas.microsoft.com/office/powerpoint/2010/main" val="132416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2CCDC3-664C-427F-AED5-155FEBF0740F}"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23FCB-74F3-4682-87D2-A390E78C3BF9}" type="slidenum">
              <a:rPr lang="ru-RU" smtClean="0"/>
              <a:t>‹#›</a:t>
            </a:fld>
            <a:endParaRPr lang="ru-RU"/>
          </a:p>
        </p:txBody>
      </p:sp>
    </p:spTree>
    <p:extLst>
      <p:ext uri="{BB962C8B-B14F-4D97-AF65-F5344CB8AC3E}">
        <p14:creationId xmlns:p14="http://schemas.microsoft.com/office/powerpoint/2010/main" val="315126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2CCDC3-664C-427F-AED5-155FEBF0740F}"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23FCB-74F3-4682-87D2-A390E78C3BF9}" type="slidenum">
              <a:rPr lang="ru-RU" smtClean="0"/>
              <a:t>‹#›</a:t>
            </a:fld>
            <a:endParaRPr lang="ru-RU"/>
          </a:p>
        </p:txBody>
      </p:sp>
    </p:spTree>
    <p:extLst>
      <p:ext uri="{BB962C8B-B14F-4D97-AF65-F5344CB8AC3E}">
        <p14:creationId xmlns:p14="http://schemas.microsoft.com/office/powerpoint/2010/main" val="132106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2CCDC3-664C-427F-AED5-155FEBF0740F}"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23FCB-74F3-4682-87D2-A390E78C3BF9}" type="slidenum">
              <a:rPr lang="ru-RU" smtClean="0"/>
              <a:t>‹#›</a:t>
            </a:fld>
            <a:endParaRPr lang="ru-RU"/>
          </a:p>
        </p:txBody>
      </p:sp>
    </p:spTree>
    <p:extLst>
      <p:ext uri="{BB962C8B-B14F-4D97-AF65-F5344CB8AC3E}">
        <p14:creationId xmlns:p14="http://schemas.microsoft.com/office/powerpoint/2010/main" val="138666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2CCDC3-664C-427F-AED5-155FEBF0740F}" type="datetimeFigureOut">
              <a:rPr lang="ru-RU" smtClean="0"/>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23FCB-74F3-4682-87D2-A390E78C3BF9}" type="slidenum">
              <a:rPr lang="ru-RU" smtClean="0"/>
              <a:t>‹#›</a:t>
            </a:fld>
            <a:endParaRPr lang="ru-RU"/>
          </a:p>
        </p:txBody>
      </p:sp>
    </p:spTree>
    <p:extLst>
      <p:ext uri="{BB962C8B-B14F-4D97-AF65-F5344CB8AC3E}">
        <p14:creationId xmlns:p14="http://schemas.microsoft.com/office/powerpoint/2010/main" val="253089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2CCDC3-664C-427F-AED5-155FEBF0740F}" type="datetimeFigureOut">
              <a:rPr lang="ru-RU" smtClean="0"/>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123FCB-74F3-4682-87D2-A390E78C3BF9}" type="slidenum">
              <a:rPr lang="ru-RU" smtClean="0"/>
              <a:t>‹#›</a:t>
            </a:fld>
            <a:endParaRPr lang="ru-RU"/>
          </a:p>
        </p:txBody>
      </p:sp>
    </p:spTree>
    <p:extLst>
      <p:ext uri="{BB962C8B-B14F-4D97-AF65-F5344CB8AC3E}">
        <p14:creationId xmlns:p14="http://schemas.microsoft.com/office/powerpoint/2010/main" val="3241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2CCDC3-664C-427F-AED5-155FEBF0740F}" type="datetimeFigureOut">
              <a:rPr lang="ru-RU" smtClean="0"/>
              <a:t>15.05.2020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C123FCB-74F3-4682-87D2-A390E78C3BF9}" type="slidenum">
              <a:rPr lang="ru-RU" smtClean="0"/>
              <a:t>‹#›</a:t>
            </a:fld>
            <a:endParaRPr lang="ru-RU"/>
          </a:p>
        </p:txBody>
      </p:sp>
    </p:spTree>
    <p:extLst>
      <p:ext uri="{BB962C8B-B14F-4D97-AF65-F5344CB8AC3E}">
        <p14:creationId xmlns:p14="http://schemas.microsoft.com/office/powerpoint/2010/main" val="239008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2CCDC3-664C-427F-AED5-155FEBF0740F}" type="datetimeFigureOut">
              <a:rPr lang="ru-RU" smtClean="0"/>
              <a:t>15.05.2020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C123FCB-74F3-4682-87D2-A390E78C3BF9}" type="slidenum">
              <a:rPr lang="ru-RU" smtClean="0"/>
              <a:t>‹#›</a:t>
            </a:fld>
            <a:endParaRPr lang="ru-RU"/>
          </a:p>
        </p:txBody>
      </p:sp>
    </p:spTree>
    <p:extLst>
      <p:ext uri="{BB962C8B-B14F-4D97-AF65-F5344CB8AC3E}">
        <p14:creationId xmlns:p14="http://schemas.microsoft.com/office/powerpoint/2010/main" val="353319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2CCDC3-664C-427F-AED5-155FEBF0740F}" type="datetimeFigureOut">
              <a:rPr lang="ru-RU" smtClean="0"/>
              <a:t>15.05.2020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123FCB-74F3-4682-87D2-A390E78C3BF9}" type="slidenum">
              <a:rPr lang="ru-RU" smtClean="0"/>
              <a:t>‹#›</a:t>
            </a:fld>
            <a:endParaRPr lang="ru-RU"/>
          </a:p>
        </p:txBody>
      </p:sp>
    </p:spTree>
    <p:extLst>
      <p:ext uri="{BB962C8B-B14F-4D97-AF65-F5344CB8AC3E}">
        <p14:creationId xmlns:p14="http://schemas.microsoft.com/office/powerpoint/2010/main" val="255782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2CCDC3-664C-427F-AED5-155FEBF0740F}" type="datetimeFigureOut">
              <a:rPr lang="ru-RU" smtClean="0"/>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123FCB-74F3-4682-87D2-A390E78C3BF9}" type="slidenum">
              <a:rPr lang="ru-RU" smtClean="0"/>
              <a:t>‹#›</a:t>
            </a:fld>
            <a:endParaRPr lang="ru-RU"/>
          </a:p>
        </p:txBody>
      </p:sp>
    </p:spTree>
    <p:extLst>
      <p:ext uri="{BB962C8B-B14F-4D97-AF65-F5344CB8AC3E}">
        <p14:creationId xmlns:p14="http://schemas.microsoft.com/office/powerpoint/2010/main" val="255434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2CCDC3-664C-427F-AED5-155FEBF0740F}" type="datetimeFigureOut">
              <a:rPr lang="ru-RU" smtClean="0"/>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123FCB-74F3-4682-87D2-A390E78C3BF9}" type="slidenum">
              <a:rPr lang="ru-RU" smtClean="0"/>
              <a:t>‹#›</a:t>
            </a:fld>
            <a:endParaRPr lang="ru-RU"/>
          </a:p>
        </p:txBody>
      </p:sp>
    </p:spTree>
    <p:extLst>
      <p:ext uri="{BB962C8B-B14F-4D97-AF65-F5344CB8AC3E}">
        <p14:creationId xmlns:p14="http://schemas.microsoft.com/office/powerpoint/2010/main" val="170344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CCDC3-664C-427F-AED5-155FEBF0740F}" type="datetimeFigureOut">
              <a:rPr lang="ru-RU" smtClean="0"/>
              <a:t>15.05.2020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23FCB-74F3-4682-87D2-A390E78C3BF9}" type="slidenum">
              <a:rPr lang="ru-RU" smtClean="0"/>
              <a:t>‹#›</a:t>
            </a:fld>
            <a:endParaRPr lang="ru-RU"/>
          </a:p>
        </p:txBody>
      </p:sp>
    </p:spTree>
    <p:extLst>
      <p:ext uri="{BB962C8B-B14F-4D97-AF65-F5344CB8AC3E}">
        <p14:creationId xmlns:p14="http://schemas.microsoft.com/office/powerpoint/2010/main" val="3023944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980728"/>
            <a:ext cx="7772400" cy="1470025"/>
          </a:xfrm>
        </p:spPr>
        <p:txBody>
          <a:bodyPr/>
          <a:lstStyle/>
          <a:p>
            <a:r>
              <a:rPr lang="ru-RU" b="1" dirty="0" smtClean="0">
                <a:latin typeface="Times New Roman" pitchFamily="18" charset="0"/>
                <a:cs typeface="Times New Roman" pitchFamily="18" charset="0"/>
              </a:rPr>
              <a:t>ПАМЯТКА ДЛЯ ДЕТЕЙ И РОДИТЕЛЕЙ</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03648" y="2996952"/>
            <a:ext cx="6400800" cy="1752600"/>
          </a:xfrm>
        </p:spPr>
        <p:txBody>
          <a:bodyPr>
            <a:noAutofit/>
          </a:bodyPr>
          <a:lstStyle/>
          <a:p>
            <a:r>
              <a:rPr lang="ru-RU" sz="4800" b="1" dirty="0" smtClean="0">
                <a:solidFill>
                  <a:schemeClr val="tx1"/>
                </a:solidFill>
                <a:latin typeface="Times New Roman" pitchFamily="18" charset="0"/>
                <a:cs typeface="Times New Roman" pitchFamily="18" charset="0"/>
              </a:rPr>
              <a:t>по правилам пожарной безопасности </a:t>
            </a:r>
            <a:endParaRPr lang="ru-RU" sz="4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2802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40960" cy="6480720"/>
          </a:xfrm>
        </p:spPr>
        <p:txBody>
          <a:bodyPr>
            <a:normAutofit/>
          </a:bodyPr>
          <a:lstStyle/>
          <a:p>
            <a:r>
              <a:rPr lang="ru-RU" sz="3600" dirty="0">
                <a:solidFill>
                  <a:srgbClr val="0070C0"/>
                </a:solidFill>
                <a:latin typeface="Times New Roman" pitchFamily="18" charset="0"/>
                <a:cs typeface="Times New Roman" pitchFamily="18" charset="0"/>
              </a:rPr>
              <a:t>Правило 4.</a:t>
            </a:r>
            <a:r>
              <a:rPr lang="ru-RU" sz="3600" dirty="0">
                <a:latin typeface="Times New Roman" pitchFamily="18" charset="0"/>
                <a:cs typeface="Times New Roman" pitchFamily="18" charset="0"/>
              </a:rPr>
              <a:t> Ни в коем случае не зажигай фейерверки, свечи или бенгальские огни дома (и вообще лучше это делать только со взрослыми</a:t>
            </a:r>
            <a:r>
              <a:rPr lang="ru-RU" sz="3600" dirty="0" smtClean="0">
                <a:latin typeface="Times New Roman" pitchFamily="18" charset="0"/>
                <a:cs typeface="Times New Roman" pitchFamily="18" charset="0"/>
              </a:rPr>
              <a:t>).</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552" y="2636912"/>
            <a:ext cx="6096000"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95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a:bodyPr>
          <a:lstStyle/>
          <a:p>
            <a:r>
              <a:rPr lang="ru-RU" sz="3600" dirty="0">
                <a:solidFill>
                  <a:srgbClr val="0070C0"/>
                </a:solidFill>
                <a:latin typeface="Times New Roman" pitchFamily="18" charset="0"/>
                <a:cs typeface="Times New Roman" pitchFamily="18" charset="0"/>
              </a:rPr>
              <a:t>Правило 5.</a:t>
            </a:r>
            <a:r>
              <a:rPr lang="ru-RU" sz="3600" dirty="0">
                <a:latin typeface="Times New Roman" pitchFamily="18" charset="0"/>
                <a:cs typeface="Times New Roman" pitchFamily="18" charset="0"/>
              </a:rPr>
              <a:t> В деревне или на даче без взрослых не подходи к печке и не открывай печную дверцу (от выскочившего уголька может загореться дом</a:t>
            </a:r>
            <a:r>
              <a:rPr lang="ru-RU" sz="3600" dirty="0" smtClean="0">
                <a:latin typeface="Times New Roman" pitchFamily="18" charset="0"/>
                <a:cs typeface="Times New Roman" pitchFamily="18" charset="0"/>
              </a:rPr>
              <a:t>).</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01008"/>
            <a:ext cx="655272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80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928992" cy="6466730"/>
          </a:xfrm>
        </p:spPr>
        <p:txBody>
          <a:bodyPr>
            <a:normAutofit fontScale="90000"/>
          </a:bodyPr>
          <a:lstStyle/>
          <a:p>
            <a:r>
              <a:rPr lang="ru-RU" sz="4000" b="1" dirty="0" smtClean="0">
                <a:solidFill>
                  <a:srgbClr val="FF0000"/>
                </a:solidFill>
                <a:latin typeface="Times New Roman" pitchFamily="18" charset="0"/>
                <a:cs typeface="Times New Roman" pitchFamily="18" charset="0"/>
              </a:rPr>
              <a:t/>
            </a:r>
            <a:br>
              <a:rPr lang="ru-RU" sz="4000" b="1" dirty="0" smtClean="0">
                <a:solidFill>
                  <a:srgbClr val="FF0000"/>
                </a:solidFill>
                <a:latin typeface="Times New Roman" pitchFamily="18" charset="0"/>
                <a:cs typeface="Times New Roman" pitchFamily="18" charset="0"/>
              </a:rPr>
            </a:br>
            <a:r>
              <a:rPr lang="ru-RU" sz="4000" b="1" dirty="0">
                <a:solidFill>
                  <a:srgbClr val="FF0000"/>
                </a:solidFill>
                <a:latin typeface="Times New Roman" pitchFamily="18" charset="0"/>
                <a:cs typeface="Times New Roman" pitchFamily="18" charset="0"/>
              </a:rPr>
              <a:t/>
            </a:r>
            <a:br>
              <a:rPr lang="ru-RU" sz="4000" b="1" dirty="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ЕСЛИ В ДОМЕ НАЧАЛСЯ ПОЖАР</a:t>
            </a:r>
            <a:r>
              <a:rPr lang="ru-RU" sz="4000" b="1" dirty="0" smtClean="0">
                <a:solidFill>
                  <a:srgbClr val="FF0000"/>
                </a:solidFill>
                <a:latin typeface="Times New Roman" pitchFamily="18" charset="0"/>
                <a:cs typeface="Times New Roman" pitchFamily="18" charset="0"/>
              </a:rPr>
              <a:t/>
            </a:r>
            <a:br>
              <a:rPr lang="ru-RU" sz="4000" b="1" dirty="0" smtClean="0">
                <a:solidFill>
                  <a:srgbClr val="FF0000"/>
                </a:solidFill>
                <a:latin typeface="Times New Roman" pitchFamily="18" charset="0"/>
                <a:cs typeface="Times New Roman" pitchFamily="18" charset="0"/>
              </a:rPr>
            </a:br>
            <a:r>
              <a:rPr lang="ru-RU" sz="4000" dirty="0">
                <a:solidFill>
                  <a:srgbClr val="FF0000"/>
                </a:solidFill>
                <a:latin typeface="Times New Roman" pitchFamily="18" charset="0"/>
                <a:cs typeface="Times New Roman" pitchFamily="18" charset="0"/>
              </a:rPr>
              <a:t>Правило 1.</a:t>
            </a:r>
            <a:r>
              <a:rPr lang="ru-RU" sz="4000" dirty="0">
                <a:latin typeface="Times New Roman" pitchFamily="18" charset="0"/>
                <a:cs typeface="Times New Roman" pitchFamily="18" charset="0"/>
              </a:rPr>
              <a:t> Если огонь небольшой, можно попробовать сразу же затушить его, набросив на него плотную ткань или одеяло, или вылив кастрюлю воды</a:t>
            </a:r>
            <a:r>
              <a:rPr lang="ru-RU" sz="4000" dirty="0" smtClean="0">
                <a:latin typeface="Times New Roman" pitchFamily="18" charset="0"/>
                <a:cs typeface="Times New Roman" pitchFamily="18" charset="0"/>
              </a:rPr>
              <a:t>.</a:t>
            </a:r>
            <a:br>
              <a:rPr lang="ru-RU" sz="4000" dirty="0" smtClean="0">
                <a:latin typeface="Times New Roman" pitchFamily="18" charset="0"/>
                <a:cs typeface="Times New Roman" pitchFamily="18" charset="0"/>
              </a:rPr>
            </a:br>
            <a:r>
              <a:rPr lang="ru-RU" sz="4000" dirty="0">
                <a:solidFill>
                  <a:srgbClr val="FF0000"/>
                </a:solidFill>
                <a:latin typeface="Times New Roman" pitchFamily="18" charset="0"/>
                <a:cs typeface="Times New Roman" pitchFamily="18" charset="0"/>
              </a:rPr>
              <a:t>Правило 2.</a:t>
            </a:r>
            <a:r>
              <a:rPr lang="ru-RU" sz="4000" dirty="0">
                <a:latin typeface="Times New Roman" pitchFamily="18" charset="0"/>
                <a:cs typeface="Times New Roman" pitchFamily="18" charset="0"/>
              </a:rPr>
              <a:t> Если огонь сразу не погас, немедленно убегай из дома в безопасное место. И только после этого позвони в пожарную охрану по телефону 01 или попроси об этом соседей.</a:t>
            </a:r>
            <a:br>
              <a:rPr lang="ru-RU" sz="40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4000" dirty="0" smtClean="0"/>
              <a:t/>
            </a:r>
            <a:br>
              <a:rPr lang="ru-RU" sz="4000" dirty="0" smtClean="0"/>
            </a:br>
            <a:endParaRPr lang="ru-RU"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2595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9036496" cy="6741368"/>
          </a:xfrm>
        </p:spPr>
        <p:txBody>
          <a:bodyPr>
            <a:normAutofit/>
          </a:bodyPr>
          <a:lstStyle/>
          <a:p>
            <a:r>
              <a:rPr lang="ru-RU" sz="3600" dirty="0">
                <a:solidFill>
                  <a:srgbClr val="FF0000"/>
                </a:solidFill>
                <a:latin typeface="Times New Roman" pitchFamily="18" charset="0"/>
                <a:cs typeface="Times New Roman" pitchFamily="18" charset="0"/>
              </a:rPr>
              <a:t>Правило 3.</a:t>
            </a:r>
            <a:r>
              <a:rPr lang="ru-RU" sz="3600" dirty="0">
                <a:latin typeface="Times New Roman" pitchFamily="18" charset="0"/>
                <a:cs typeface="Times New Roman" pitchFamily="18" charset="0"/>
              </a:rPr>
              <a:t> Если не можешь убежать из горящей квартиры, сразу же позвони по телефону 01 и сообщи пожарным точный адрес и номер своей квартиры. После этого зови из окна на помощь соседей и прохожих. </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solidFill>
                  <a:srgbClr val="C00000"/>
                </a:solidFill>
                <a:latin typeface="Times New Roman" pitchFamily="18" charset="0"/>
                <a:cs typeface="Times New Roman" pitchFamily="18" charset="0"/>
              </a:rPr>
              <a:t>Знает </a:t>
            </a:r>
            <a:r>
              <a:rPr lang="ru-RU" sz="3600" dirty="0">
                <a:solidFill>
                  <a:srgbClr val="C00000"/>
                </a:solidFill>
                <a:latin typeface="Times New Roman" pitchFamily="18" charset="0"/>
                <a:cs typeface="Times New Roman" pitchFamily="18" charset="0"/>
              </a:rPr>
              <a:t>каждый </a:t>
            </a:r>
            <a:r>
              <a:rPr lang="ru-RU" sz="3600" dirty="0" smtClean="0">
                <a:solidFill>
                  <a:srgbClr val="C00000"/>
                </a:solidFill>
                <a:latin typeface="Times New Roman" pitchFamily="18" charset="0"/>
                <a:cs typeface="Times New Roman" pitchFamily="18" charset="0"/>
              </a:rPr>
              <a:t>гражданин</a:t>
            </a:r>
            <a:br>
              <a:rPr lang="ru-RU" sz="3600" dirty="0" smtClean="0">
                <a:solidFill>
                  <a:srgbClr val="C00000"/>
                </a:solidFill>
                <a:latin typeface="Times New Roman" pitchFamily="18" charset="0"/>
                <a:cs typeface="Times New Roman" pitchFamily="18" charset="0"/>
              </a:rPr>
            </a:br>
            <a:r>
              <a:rPr lang="ru-RU" sz="3600" dirty="0" smtClean="0">
                <a:solidFill>
                  <a:srgbClr val="C00000"/>
                </a:solidFill>
                <a:latin typeface="Times New Roman" pitchFamily="18" charset="0"/>
                <a:cs typeface="Times New Roman" pitchFamily="18" charset="0"/>
              </a:rPr>
              <a:t>Этот </a:t>
            </a:r>
            <a:r>
              <a:rPr lang="ru-RU" sz="3600" dirty="0">
                <a:solidFill>
                  <a:srgbClr val="C00000"/>
                </a:solidFill>
                <a:latin typeface="Times New Roman" pitchFamily="18" charset="0"/>
                <a:cs typeface="Times New Roman" pitchFamily="18" charset="0"/>
              </a:rPr>
              <a:t>номер — 01</a:t>
            </a:r>
            <a:r>
              <a:rPr lang="ru-RU" sz="3600" dirty="0" smtClean="0">
                <a:solidFill>
                  <a:srgbClr val="C00000"/>
                </a:solidFill>
                <a:latin typeface="Times New Roman" pitchFamily="18" charset="0"/>
                <a:cs typeface="Times New Roman" pitchFamily="18" charset="0"/>
              </a:rPr>
              <a:t>.</a:t>
            </a:r>
            <a:br>
              <a:rPr lang="ru-RU" sz="3600" dirty="0" smtClean="0">
                <a:solidFill>
                  <a:srgbClr val="C00000"/>
                </a:solidFill>
                <a:latin typeface="Times New Roman" pitchFamily="18" charset="0"/>
                <a:cs typeface="Times New Roman" pitchFamily="18" charset="0"/>
              </a:rPr>
            </a:br>
            <a:r>
              <a:rPr lang="ru-RU" sz="3600" dirty="0" smtClean="0">
                <a:solidFill>
                  <a:srgbClr val="C00000"/>
                </a:solidFill>
                <a:latin typeface="Times New Roman" pitchFamily="18" charset="0"/>
                <a:cs typeface="Times New Roman" pitchFamily="18" charset="0"/>
              </a:rPr>
              <a:t> </a:t>
            </a:r>
            <a:r>
              <a:rPr lang="ru-RU" sz="3600" dirty="0">
                <a:solidFill>
                  <a:srgbClr val="C00000"/>
                </a:solidFill>
                <a:latin typeface="Times New Roman" pitchFamily="18" charset="0"/>
                <a:cs typeface="Times New Roman" pitchFamily="18" charset="0"/>
              </a:rPr>
              <a:t>Если к вам придет беда </a:t>
            </a:r>
            <a:r>
              <a:rPr lang="ru-RU" sz="3600" dirty="0" smtClean="0">
                <a:solidFill>
                  <a:srgbClr val="C00000"/>
                </a:solidFill>
                <a:latin typeface="Times New Roman" pitchFamily="18" charset="0"/>
                <a:cs typeface="Times New Roman" pitchFamily="18" charset="0"/>
              </a:rPr>
              <a:t>—</a:t>
            </a:r>
            <a:br>
              <a:rPr lang="ru-RU" sz="3600" dirty="0" smtClean="0">
                <a:solidFill>
                  <a:srgbClr val="C00000"/>
                </a:solidFill>
                <a:latin typeface="Times New Roman" pitchFamily="18" charset="0"/>
                <a:cs typeface="Times New Roman" pitchFamily="18" charset="0"/>
              </a:rPr>
            </a:br>
            <a:r>
              <a:rPr lang="ru-RU" sz="3600" dirty="0" smtClean="0">
                <a:solidFill>
                  <a:srgbClr val="C00000"/>
                </a:solidFill>
                <a:latin typeface="Times New Roman" pitchFamily="18" charset="0"/>
                <a:cs typeface="Times New Roman" pitchFamily="18" charset="0"/>
              </a:rPr>
              <a:t> </a:t>
            </a:r>
            <a:r>
              <a:rPr lang="ru-RU" sz="3600" dirty="0">
                <a:solidFill>
                  <a:srgbClr val="C00000"/>
                </a:solidFill>
                <a:latin typeface="Times New Roman" pitchFamily="18" charset="0"/>
                <a:cs typeface="Times New Roman" pitchFamily="18" charset="0"/>
              </a:rPr>
              <a:t>Позвони скорей </a:t>
            </a:r>
            <a:r>
              <a:rPr lang="ru-RU" sz="3600" dirty="0" smtClean="0">
                <a:solidFill>
                  <a:srgbClr val="C00000"/>
                </a:solidFill>
                <a:latin typeface="Times New Roman" pitchFamily="18" charset="0"/>
                <a:cs typeface="Times New Roman" pitchFamily="18" charset="0"/>
              </a:rPr>
              <a:t>туда</a:t>
            </a:r>
            <a:br>
              <a:rPr lang="ru-RU" sz="3600" dirty="0" smtClean="0">
                <a:solidFill>
                  <a:srgbClr val="C00000"/>
                </a:solidFill>
                <a:latin typeface="Times New Roman" pitchFamily="18" charset="0"/>
                <a:cs typeface="Times New Roman" pitchFamily="18" charset="0"/>
              </a:rPr>
            </a:br>
            <a:r>
              <a:rPr lang="ru-RU" sz="3600" dirty="0" smtClean="0">
                <a:solidFill>
                  <a:srgbClr val="C00000"/>
                </a:solidFill>
                <a:latin typeface="Times New Roman" pitchFamily="18" charset="0"/>
                <a:cs typeface="Times New Roman" pitchFamily="18" charset="0"/>
              </a:rPr>
              <a:t>А </a:t>
            </a:r>
            <a:r>
              <a:rPr lang="ru-RU" sz="3600" dirty="0">
                <a:solidFill>
                  <a:srgbClr val="C00000"/>
                </a:solidFill>
                <a:latin typeface="Times New Roman" pitchFamily="18" charset="0"/>
                <a:cs typeface="Times New Roman" pitchFamily="18" charset="0"/>
              </a:rPr>
              <a:t>если нету телефона, </a:t>
            </a:r>
            <a:r>
              <a:rPr lang="ru-RU" sz="3600" dirty="0" smtClean="0">
                <a:solidFill>
                  <a:srgbClr val="C00000"/>
                </a:solidFill>
                <a:latin typeface="Times New Roman" pitchFamily="18" charset="0"/>
                <a:cs typeface="Times New Roman" pitchFamily="18" charset="0"/>
              </a:rPr>
              <a:t/>
            </a:r>
            <a:br>
              <a:rPr lang="ru-RU" sz="3600" dirty="0" smtClean="0">
                <a:solidFill>
                  <a:srgbClr val="C00000"/>
                </a:solidFill>
                <a:latin typeface="Times New Roman" pitchFamily="18" charset="0"/>
                <a:cs typeface="Times New Roman" pitchFamily="18" charset="0"/>
              </a:rPr>
            </a:br>
            <a:r>
              <a:rPr lang="ru-RU" sz="3600" dirty="0" smtClean="0">
                <a:solidFill>
                  <a:srgbClr val="C00000"/>
                </a:solidFill>
                <a:latin typeface="Times New Roman" pitchFamily="18" charset="0"/>
                <a:cs typeface="Times New Roman" pitchFamily="18" charset="0"/>
              </a:rPr>
              <a:t>Позови </a:t>
            </a:r>
            <a:r>
              <a:rPr lang="ru-RU" sz="3600" dirty="0">
                <a:solidFill>
                  <a:srgbClr val="C00000"/>
                </a:solidFill>
                <a:latin typeface="Times New Roman" pitchFamily="18" charset="0"/>
                <a:cs typeface="Times New Roman" pitchFamily="18" charset="0"/>
              </a:rPr>
              <a:t>людей с балкона</a:t>
            </a:r>
          </a:p>
        </p:txBody>
      </p:sp>
    </p:spTree>
    <p:extLst>
      <p:ext uri="{BB962C8B-B14F-4D97-AF65-F5344CB8AC3E}">
        <p14:creationId xmlns:p14="http://schemas.microsoft.com/office/powerpoint/2010/main" val="321514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6741368"/>
          </a:xfrm>
        </p:spPr>
        <p:txBody>
          <a:bodyPr>
            <a:normAutofit/>
          </a:bodyPr>
          <a:lstStyle/>
          <a:p>
            <a:r>
              <a:rPr lang="ru-RU" sz="3600" dirty="0">
                <a:solidFill>
                  <a:srgbClr val="FF0000"/>
                </a:solidFill>
                <a:latin typeface="Times New Roman" pitchFamily="18" charset="0"/>
                <a:cs typeface="Times New Roman" pitchFamily="18" charset="0"/>
              </a:rPr>
              <a:t>Правило 4.</a:t>
            </a:r>
            <a:r>
              <a:rPr lang="ru-RU" sz="3600" dirty="0">
                <a:latin typeface="Times New Roman" pitchFamily="18" charset="0"/>
                <a:cs typeface="Times New Roman" pitchFamily="18" charset="0"/>
              </a:rPr>
              <a:t> При пожаре дым гораздо опаснее огня. Большинство людей при пожаре погибает от дыма. Если чувствуешь, что задыхаешься, опустись на корточки или продвигайся к выходу ползком — внизу дыма меньше</a:t>
            </a:r>
            <a:r>
              <a:rPr lang="ru-RU" sz="3600" dirty="0" smtClean="0">
                <a:latin typeface="Times New Roman" pitchFamily="18" charset="0"/>
                <a:cs typeface="Times New Roman" pitchFamily="18" charset="0"/>
              </a:rPr>
              <a:t>.</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t>
            </a:r>
            <a:r>
              <a:rPr lang="ru-RU" sz="3600" dirty="0">
                <a:solidFill>
                  <a:srgbClr val="C00000"/>
                </a:solidFill>
                <a:latin typeface="Times New Roman" pitchFamily="18" charset="0"/>
                <a:cs typeface="Times New Roman" pitchFamily="18" charset="0"/>
              </a:rPr>
              <a:t>Запомнить и взрослым необходимо: Чаще в пожарах гибнут от дыма!</a:t>
            </a: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solidFill>
                  <a:srgbClr val="FF0000"/>
                </a:solidFill>
                <a:latin typeface="Times New Roman" pitchFamily="18" charset="0"/>
                <a:cs typeface="Times New Roman" pitchFamily="18" charset="0"/>
              </a:rPr>
              <a:t>Правило </a:t>
            </a:r>
            <a:r>
              <a:rPr lang="ru-RU" sz="3600" dirty="0">
                <a:solidFill>
                  <a:srgbClr val="FF0000"/>
                </a:solidFill>
                <a:latin typeface="Times New Roman" pitchFamily="18" charset="0"/>
                <a:cs typeface="Times New Roman" pitchFamily="18" charset="0"/>
              </a:rPr>
              <a:t>5.</a:t>
            </a:r>
            <a:r>
              <a:rPr lang="ru-RU" sz="3600" dirty="0">
                <a:latin typeface="Times New Roman" pitchFamily="18" charset="0"/>
                <a:cs typeface="Times New Roman" pitchFamily="18" charset="0"/>
              </a:rPr>
              <a:t> При пожаре в подъезде никогда не садись в лифт. Он может отключится и ты задохнешься.</a:t>
            </a:r>
          </a:p>
        </p:txBody>
      </p:sp>
    </p:spTree>
    <p:extLst>
      <p:ext uri="{BB962C8B-B14F-4D97-AF65-F5344CB8AC3E}">
        <p14:creationId xmlns:p14="http://schemas.microsoft.com/office/powerpoint/2010/main" val="159822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a:bodyPr>
          <a:lstStyle/>
          <a:p>
            <a:r>
              <a:rPr lang="ru-RU" sz="3600" dirty="0">
                <a:solidFill>
                  <a:srgbClr val="FF0000"/>
                </a:solidFill>
                <a:latin typeface="Times New Roman" pitchFamily="18" charset="0"/>
                <a:cs typeface="Times New Roman" pitchFamily="18" charset="0"/>
              </a:rPr>
              <a:t>Правило 6.</a:t>
            </a:r>
            <a:r>
              <a:rPr lang="ru-RU" sz="3600" dirty="0">
                <a:latin typeface="Times New Roman" pitchFamily="18" charset="0"/>
                <a:cs typeface="Times New Roman" pitchFamily="18" charset="0"/>
              </a:rPr>
              <a:t> Ожидая приезда пожарных, не теряй головы и не выпрыгивай из окна. Тебя обязательно спасут</a:t>
            </a:r>
            <a:r>
              <a:rPr lang="ru-RU" sz="3600" dirty="0" smtClean="0">
                <a:latin typeface="Times New Roman" pitchFamily="18" charset="0"/>
                <a:cs typeface="Times New Roman" pitchFamily="18" charset="0"/>
              </a:rPr>
              <a:t>.</a:t>
            </a:r>
            <a:br>
              <a:rPr lang="ru-RU" sz="3600" dirty="0" smtClean="0">
                <a:latin typeface="Times New Roman" pitchFamily="18" charset="0"/>
                <a:cs typeface="Times New Roman" pitchFamily="18" charset="0"/>
              </a:rPr>
            </a:br>
            <a:r>
              <a:rPr lang="ru-RU" sz="3600" dirty="0" smtClean="0">
                <a:solidFill>
                  <a:srgbClr val="FF0000"/>
                </a:solidFill>
                <a:latin typeface="Times New Roman" pitchFamily="18" charset="0"/>
                <a:cs typeface="Times New Roman" pitchFamily="18" charset="0"/>
              </a:rPr>
              <a:t> </a:t>
            </a:r>
            <a:r>
              <a:rPr lang="ru-RU" sz="3600" dirty="0">
                <a:solidFill>
                  <a:srgbClr val="FF0000"/>
                </a:solidFill>
                <a:latin typeface="Times New Roman" pitchFamily="18" charset="0"/>
                <a:cs typeface="Times New Roman" pitchFamily="18" charset="0"/>
              </a:rPr>
              <a:t>Правило 7. </a:t>
            </a:r>
            <a:r>
              <a:rPr lang="ru-RU" sz="3600" dirty="0">
                <a:latin typeface="Times New Roman" pitchFamily="18" charset="0"/>
                <a:cs typeface="Times New Roman" pitchFamily="18" charset="0"/>
              </a:rPr>
              <a:t>Когда приедут пожарные, во всем их слушайся и не бойся. Они лучше знают, как тебя спасти</a:t>
            </a:r>
            <a:r>
              <a:rPr lang="ru-RU" sz="3600" dirty="0" smtClean="0">
                <a:latin typeface="Times New Roman" pitchFamily="18" charset="0"/>
                <a:cs typeface="Times New Roman" pitchFamily="18" charset="0"/>
              </a:rPr>
              <a:t>.</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769" y="407707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077071"/>
            <a:ext cx="3816424"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436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r>
              <a:rPr lang="ru-RU" sz="3600" b="1" dirty="0" smtClean="0">
                <a:solidFill>
                  <a:srgbClr val="FF0000"/>
                </a:solidFill>
                <a:latin typeface="Times New Roman" pitchFamily="18" charset="0"/>
                <a:cs typeface="Times New Roman" pitchFamily="18" charset="0"/>
              </a:rPr>
              <a:t>ЭКСТРЕМАЛЬНАЯ СИТУАЦИЯ ПОЖАР</a:t>
            </a:r>
            <a:br>
              <a:rPr lang="ru-RU" sz="3600" b="1" dirty="0" smtClean="0">
                <a:solidFill>
                  <a:srgbClr val="FF0000"/>
                </a:solidFill>
                <a:latin typeface="Times New Roman" pitchFamily="18" charset="0"/>
                <a:cs typeface="Times New Roman" pitchFamily="18" charset="0"/>
              </a:rPr>
            </a:br>
            <a:r>
              <a:rPr lang="ru-RU" sz="3600" dirty="0" smtClean="0">
                <a:latin typeface="Times New Roman" pitchFamily="18" charset="0"/>
                <a:cs typeface="Times New Roman" pitchFamily="18" charset="0"/>
              </a:rPr>
              <a:t>Взрослый </a:t>
            </a:r>
            <a:r>
              <a:rPr lang="ru-RU" sz="3600" dirty="0">
                <a:latin typeface="Times New Roman" pitchFamily="18" charset="0"/>
                <a:cs typeface="Times New Roman" pitchFamily="18" charset="0"/>
              </a:rPr>
              <a:t>человек отличается от ребенка возможностью самому решать, что ему делать. Взрослый, исходя из своих знаний и опыта, должен уметь принимать правильные решения. Детей надо научить действовать разумно и правильно в экстремальных ситуациях</a:t>
            </a:r>
            <a:r>
              <a:rPr lang="ru-RU" sz="3600" dirty="0" smtClean="0">
                <a:latin typeface="Times New Roman" pitchFamily="18" charset="0"/>
                <a:cs typeface="Times New Roman" pitchFamily="18" charset="0"/>
              </a:rPr>
              <a:t>.</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4000" b="1" dirty="0">
                <a:solidFill>
                  <a:srgbClr val="FF0000"/>
                </a:solidFill>
                <a:latin typeface="Times New Roman" pitchFamily="18" charset="0"/>
                <a:cs typeface="Times New Roman" pitchFamily="18" charset="0"/>
              </a:rPr>
              <a:t/>
            </a:r>
            <a:br>
              <a:rPr lang="ru-RU" sz="4000" b="1" dirty="0">
                <a:solidFill>
                  <a:srgbClr val="FF0000"/>
                </a:solidFill>
                <a:latin typeface="Times New Roman" pitchFamily="18" charset="0"/>
                <a:cs typeface="Times New Roman" pitchFamily="18" charset="0"/>
              </a:rPr>
            </a:br>
            <a:endParaRPr lang="ru-RU" sz="4000" b="1" dirty="0">
              <a:solidFill>
                <a:srgbClr val="FF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25144"/>
            <a:ext cx="7560840"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630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r>
              <a:rPr lang="ru-RU" sz="3600" dirty="0" smtClean="0">
                <a:solidFill>
                  <a:srgbClr val="0070C0"/>
                </a:solidFill>
                <a:latin typeface="Times New Roman" pitchFamily="18" charset="0"/>
                <a:cs typeface="Times New Roman" pitchFamily="18" charset="0"/>
              </a:rPr>
              <a:t>1</a:t>
            </a:r>
            <a:r>
              <a:rPr lang="ru-RU" sz="3600" dirty="0">
                <a:solidFill>
                  <a:srgbClr val="0070C0"/>
                </a:solidFill>
                <a:latin typeface="Times New Roman" pitchFamily="18" charset="0"/>
                <a:cs typeface="Times New Roman" pitchFamily="18" charset="0"/>
              </a:rPr>
              <a:t>. Если вы спали и проснулись от запаха дыма или от шума пожара, не надо садиться на кровати, а нужно скатиться с нее прямо на пол, чтобы не вдыхать дым, в котором могут быть ядовитые газы</a:t>
            </a:r>
            <a:r>
              <a:rPr lang="ru-RU" sz="3600" dirty="0" smtClean="0">
                <a:solidFill>
                  <a:srgbClr val="0070C0"/>
                </a:solidFill>
                <a:latin typeface="Times New Roman" pitchFamily="18" charset="0"/>
                <a:cs typeface="Times New Roman" pitchFamily="18" charset="0"/>
              </a:rPr>
              <a:t>.</a:t>
            </a:r>
            <a:br>
              <a:rPr lang="ru-RU" sz="3600" dirty="0" smtClean="0">
                <a:solidFill>
                  <a:srgbClr val="0070C0"/>
                </a:solidFill>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t>
            </a:r>
            <a:r>
              <a:rPr lang="ru-RU" sz="3600" dirty="0">
                <a:solidFill>
                  <a:srgbClr val="FF0000"/>
                </a:solidFill>
                <a:latin typeface="Times New Roman" pitchFamily="18" charset="0"/>
                <a:cs typeface="Times New Roman" pitchFamily="18" charset="0"/>
              </a:rPr>
              <a:t>2. Пробираться по задымленной комнате к двери нужно по полу, под дымным облаком, чтобы избежать отравления. </a:t>
            </a:r>
            <a:r>
              <a:rPr lang="ru-RU" sz="3600" dirty="0" smtClean="0">
                <a:solidFill>
                  <a:srgbClr val="FF0000"/>
                </a:solidFill>
                <a:latin typeface="Times New Roman" pitchFamily="18" charset="0"/>
                <a:cs typeface="Times New Roman" pitchFamily="18" charset="0"/>
              </a:rPr>
              <a:t> </a:t>
            </a:r>
            <a:endParaRPr lang="ru-RU"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0635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r>
              <a:rPr lang="ru-RU" sz="3600" dirty="0">
                <a:solidFill>
                  <a:srgbClr val="00B050"/>
                </a:solidFill>
                <a:latin typeface="Times New Roman" pitchFamily="18" charset="0"/>
                <a:cs typeface="Times New Roman" pitchFamily="18" charset="0"/>
              </a:rPr>
              <a:t>3. Достигнув двери, не открывайте ее сразу, так как за ней может быть огонь. Чтобы проверить это, необходимо осторожно прикоснуться к дверной ручке, если она ниже уровня дыма, непременно тыльной стороной ладони. Если дверь горячая, не следует открывать ее, а лучше закупорить чем-нибудь щель под дверью (полотенцами или простыня ми), чтобы предотвратить дальнейшее проникновение дыма. Потом ползком пробирайтесь к окну. </a:t>
            </a:r>
          </a:p>
        </p:txBody>
      </p:sp>
    </p:spTree>
    <p:extLst>
      <p:ext uri="{BB962C8B-B14F-4D97-AF65-F5344CB8AC3E}">
        <p14:creationId xmlns:p14="http://schemas.microsoft.com/office/powerpoint/2010/main" val="1292327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Autofit/>
          </a:bodyPr>
          <a:lstStyle/>
          <a:p>
            <a:r>
              <a:rPr lang="ru-RU" sz="3200" dirty="0">
                <a:solidFill>
                  <a:srgbClr val="0070C0"/>
                </a:solidFill>
                <a:latin typeface="Times New Roman" pitchFamily="18" charset="0"/>
                <a:cs typeface="Times New Roman" pitchFamily="18" charset="0"/>
              </a:rPr>
              <a:t>4. Откройте окно (для этого, понятно, придется встать на ноги). Запомните последовательность действий: </a:t>
            </a:r>
            <a:r>
              <a:rPr lang="ru-RU" sz="3200" dirty="0" smtClean="0">
                <a:solidFill>
                  <a:srgbClr val="0070C0"/>
                </a:solidFill>
                <a:latin typeface="Times New Roman" pitchFamily="18" charset="0"/>
                <a:cs typeface="Times New Roman" pitchFamily="18" charset="0"/>
              </a:rPr>
              <a:t/>
            </a:r>
            <a:br>
              <a:rPr lang="ru-RU" sz="3200" dirty="0" smtClean="0">
                <a:solidFill>
                  <a:srgbClr val="0070C0"/>
                </a:solidFill>
                <a:latin typeface="Times New Roman" pitchFamily="18" charset="0"/>
                <a:cs typeface="Times New Roman" pitchFamily="18" charset="0"/>
              </a:rPr>
            </a:br>
            <a:r>
              <a:rPr lang="ru-RU" sz="3200" dirty="0" smtClean="0">
                <a:solidFill>
                  <a:srgbClr val="0070C0"/>
                </a:solidFill>
                <a:latin typeface="Times New Roman" pitchFamily="18" charset="0"/>
                <a:cs typeface="Times New Roman" pitchFamily="18" charset="0"/>
              </a:rPr>
              <a:t>— </a:t>
            </a:r>
            <a:r>
              <a:rPr lang="ru-RU" sz="3200" dirty="0">
                <a:solidFill>
                  <a:srgbClr val="0070C0"/>
                </a:solidFill>
                <a:latin typeface="Times New Roman" pitchFamily="18" charset="0"/>
                <a:cs typeface="Times New Roman" pitchFamily="18" charset="0"/>
              </a:rPr>
              <a:t>сделать глубокий выдох, </a:t>
            </a:r>
            <a:r>
              <a:rPr lang="ru-RU" sz="3200" dirty="0" smtClean="0">
                <a:solidFill>
                  <a:srgbClr val="0070C0"/>
                </a:solidFill>
                <a:latin typeface="Times New Roman" pitchFamily="18" charset="0"/>
                <a:cs typeface="Times New Roman" pitchFamily="18" charset="0"/>
              </a:rPr>
              <a:t/>
            </a:r>
            <a:br>
              <a:rPr lang="ru-RU" sz="3200" dirty="0" smtClean="0">
                <a:solidFill>
                  <a:srgbClr val="0070C0"/>
                </a:solidFill>
                <a:latin typeface="Times New Roman" pitchFamily="18" charset="0"/>
                <a:cs typeface="Times New Roman" pitchFamily="18" charset="0"/>
              </a:rPr>
            </a:br>
            <a:r>
              <a:rPr lang="ru-RU" sz="3200" dirty="0" smtClean="0">
                <a:solidFill>
                  <a:srgbClr val="0070C0"/>
                </a:solidFill>
                <a:latin typeface="Times New Roman" pitchFamily="18" charset="0"/>
                <a:cs typeface="Times New Roman" pitchFamily="18" charset="0"/>
              </a:rPr>
              <a:t>— </a:t>
            </a:r>
            <a:r>
              <a:rPr lang="ru-RU" sz="3200" dirty="0">
                <a:solidFill>
                  <a:srgbClr val="0070C0"/>
                </a:solidFill>
                <a:latin typeface="Times New Roman" pitchFamily="18" charset="0"/>
                <a:cs typeface="Times New Roman" pitchFamily="18" charset="0"/>
              </a:rPr>
              <a:t>подняться и как можно быстрее повернуть ручки на рамах</a:t>
            </a:r>
            <a:r>
              <a:rPr lang="ru-RU" sz="3200" dirty="0" smtClean="0">
                <a:solidFill>
                  <a:srgbClr val="0070C0"/>
                </a:solidFill>
                <a:latin typeface="Times New Roman" pitchFamily="18" charset="0"/>
                <a:cs typeface="Times New Roman" pitchFamily="18" charset="0"/>
              </a:rPr>
              <a:t>,</a:t>
            </a:r>
            <a:br>
              <a:rPr lang="ru-RU" sz="3200" dirty="0" smtClean="0">
                <a:solidFill>
                  <a:srgbClr val="0070C0"/>
                </a:solidFill>
                <a:latin typeface="Times New Roman" pitchFamily="18" charset="0"/>
                <a:cs typeface="Times New Roman" pitchFamily="18" charset="0"/>
              </a:rPr>
            </a:br>
            <a:r>
              <a:rPr lang="ru-RU" sz="3200" dirty="0" smtClean="0">
                <a:solidFill>
                  <a:srgbClr val="0070C0"/>
                </a:solidFill>
                <a:latin typeface="Times New Roman" pitchFamily="18" charset="0"/>
                <a:cs typeface="Times New Roman" pitchFamily="18" charset="0"/>
              </a:rPr>
              <a:t> </a:t>
            </a:r>
            <a:r>
              <a:rPr lang="ru-RU" sz="3200" dirty="0">
                <a:solidFill>
                  <a:srgbClr val="0070C0"/>
                </a:solidFill>
                <a:latin typeface="Times New Roman" pitchFamily="18" charset="0"/>
                <a:cs typeface="Times New Roman" pitchFamily="18" charset="0"/>
              </a:rPr>
              <a:t>— опять опуститься вниз, сделать глубокий вдох, </a:t>
            </a:r>
            <a:r>
              <a:rPr lang="ru-RU" sz="3200" dirty="0" smtClean="0">
                <a:solidFill>
                  <a:srgbClr val="0070C0"/>
                </a:solidFill>
                <a:latin typeface="Times New Roman" pitchFamily="18" charset="0"/>
                <a:cs typeface="Times New Roman" pitchFamily="18" charset="0"/>
              </a:rPr>
              <a:t/>
            </a:r>
            <a:br>
              <a:rPr lang="ru-RU" sz="3200" dirty="0" smtClean="0">
                <a:solidFill>
                  <a:srgbClr val="0070C0"/>
                </a:solidFill>
                <a:latin typeface="Times New Roman" pitchFamily="18" charset="0"/>
                <a:cs typeface="Times New Roman" pitchFamily="18" charset="0"/>
              </a:rPr>
            </a:br>
            <a:r>
              <a:rPr lang="ru-RU" sz="3200" dirty="0" smtClean="0">
                <a:solidFill>
                  <a:srgbClr val="0070C0"/>
                </a:solidFill>
                <a:latin typeface="Times New Roman" pitchFamily="18" charset="0"/>
                <a:cs typeface="Times New Roman" pitchFamily="18" charset="0"/>
              </a:rPr>
              <a:t>— </a:t>
            </a:r>
            <a:r>
              <a:rPr lang="ru-RU" sz="3200" dirty="0">
                <a:solidFill>
                  <a:srgbClr val="0070C0"/>
                </a:solidFill>
                <a:latin typeface="Times New Roman" pitchFamily="18" charset="0"/>
                <a:cs typeface="Times New Roman" pitchFamily="18" charset="0"/>
              </a:rPr>
              <a:t>подняться, распахнуть окно, высунуться в него (только так, чтобы не выпасть) и громко звать на помощь. Если окно не открывается, разбить его каким-нибудь тяжелым предметом.</a:t>
            </a:r>
            <a:r>
              <a:rPr lang="ru-RU" sz="3600" dirty="0">
                <a:latin typeface="Times New Roman" pitchFamily="18" charset="0"/>
                <a:cs typeface="Times New Roman" pitchFamily="18" charset="0"/>
              </a:rPr>
              <a:t> </a:t>
            </a:r>
          </a:p>
        </p:txBody>
      </p:sp>
    </p:spTree>
    <p:extLst>
      <p:ext uri="{BB962C8B-B14F-4D97-AF65-F5344CB8AC3E}">
        <p14:creationId xmlns:p14="http://schemas.microsoft.com/office/powerpoint/2010/main" val="360718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txBody>
          <a:bodyPr>
            <a:normAutofit/>
          </a:bodyPr>
          <a:lstStyle/>
          <a:p>
            <a:r>
              <a:rPr lang="ru-RU" sz="3600" dirty="0" smtClean="0">
                <a:latin typeface="Times New Roman" pitchFamily="18" charset="0"/>
                <a:cs typeface="Times New Roman" pitchFamily="18" charset="0"/>
              </a:rPr>
              <a:t>Подсчитано: на тысячу пожаров сто вспыхивают по вине детей. Они нередко становятся жертвами своего незнания и легкомыслия. ПОЖАР – это стихийное бедствие, от которого убежать невозможно. Наши дети не имеют понятия, что нужно, если случилась беда. Дети в этих ситуациях прячутся под кровать, в шкаф, за занавески, в укромные уголки комнаты.</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4190814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r>
              <a:rPr lang="ru-RU" sz="3600" dirty="0">
                <a:solidFill>
                  <a:schemeClr val="accent4">
                    <a:lumMod val="75000"/>
                  </a:schemeClr>
                </a:solidFill>
                <a:latin typeface="Times New Roman" pitchFamily="18" charset="0"/>
                <a:cs typeface="Times New Roman" pitchFamily="18" charset="0"/>
              </a:rPr>
              <a:t>5. Если дверь не горячая, нужно открыть ее и </a:t>
            </a:r>
            <a:r>
              <a:rPr lang="ru-RU" sz="3600" dirty="0" err="1">
                <a:solidFill>
                  <a:schemeClr val="accent4">
                    <a:lumMod val="75000"/>
                  </a:schemeClr>
                </a:solidFill>
                <a:latin typeface="Times New Roman" pitchFamily="18" charset="0"/>
                <a:cs typeface="Times New Roman" pitchFamily="18" charset="0"/>
              </a:rPr>
              <a:t>попрежнему</a:t>
            </a:r>
            <a:r>
              <a:rPr lang="ru-RU" sz="3600" dirty="0">
                <a:solidFill>
                  <a:schemeClr val="accent4">
                    <a:lumMod val="75000"/>
                  </a:schemeClr>
                </a:solidFill>
                <a:latin typeface="Times New Roman" pitchFamily="18" charset="0"/>
                <a:cs typeface="Times New Roman" pitchFamily="18" charset="0"/>
              </a:rPr>
              <a:t> на четвереньках, чтобы остаться ниже уровня дыма, выбираться из квартиры. Все двери за собой надо плотно закрывать — этим преграждаем дорогу огню. </a:t>
            </a:r>
            <a:r>
              <a:rPr lang="ru-RU" sz="3600" dirty="0" smtClean="0">
                <a:solidFill>
                  <a:schemeClr val="accent4">
                    <a:lumMod val="75000"/>
                  </a:schemeClr>
                </a:solidFill>
                <a:latin typeface="Times New Roman" pitchFamily="18" charset="0"/>
                <a:cs typeface="Times New Roman" pitchFamily="18" charset="0"/>
              </a:rPr>
              <a:t/>
            </a:r>
            <a:br>
              <a:rPr lang="ru-RU" sz="3600" dirty="0" smtClean="0">
                <a:solidFill>
                  <a:schemeClr val="accent4">
                    <a:lumMod val="75000"/>
                  </a:schemeClr>
                </a:solidFill>
                <a:latin typeface="Times New Roman" pitchFamily="18" charset="0"/>
                <a:cs typeface="Times New Roman" pitchFamily="18" charset="0"/>
              </a:rPr>
            </a:br>
            <a:r>
              <a:rPr lang="ru-RU" sz="3600" dirty="0" smtClean="0">
                <a:latin typeface="Times New Roman" pitchFamily="18" charset="0"/>
                <a:cs typeface="Times New Roman" pitchFamily="18" charset="0"/>
              </a:rPr>
              <a:t>6</a:t>
            </a:r>
            <a:r>
              <a:rPr lang="ru-RU" sz="3600" dirty="0">
                <a:latin typeface="Times New Roman" pitchFamily="18" charset="0"/>
                <a:cs typeface="Times New Roman" pitchFamily="18" charset="0"/>
              </a:rPr>
              <a:t>. Если из-за пожара не можете выйти из квартиры, возвращайтесь назад и отрабатывайте действия с окном. Только не забудьте плотно закрывать за собой двери. Помните: плотно закрытая дверь задерживает распространение огня на 15 минут. </a:t>
            </a:r>
            <a:endParaRPr lang="ru-RU" sz="3600" dirty="0">
              <a:solidFill>
                <a:schemeClr val="accent4">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0442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741368"/>
          </a:xfrm>
        </p:spPr>
        <p:txBody>
          <a:bodyPr>
            <a:normAutofit fontScale="90000"/>
          </a:bodyPr>
          <a:lstStyle/>
          <a:p>
            <a:r>
              <a:rPr lang="ru-RU" sz="4000" dirty="0">
                <a:solidFill>
                  <a:srgbClr val="FF0000"/>
                </a:solidFill>
                <a:latin typeface="Times New Roman" pitchFamily="18" charset="0"/>
                <a:cs typeface="Times New Roman" pitchFamily="18" charset="0"/>
              </a:rPr>
              <a:t>7. Если сумели, не подвергая себя опасности, добраться до телефона, наберите 01 и вызовите пожарную команду. Не паникуйте! Нужно разборчиво и точно сообщить свой адрес. А пожарные приедут очень быстро</a:t>
            </a:r>
            <a:r>
              <a:rPr lang="ru-RU" sz="4000" dirty="0" smtClean="0">
                <a:solidFill>
                  <a:srgbClr val="FF0000"/>
                </a:solidFill>
                <a:latin typeface="Times New Roman" pitchFamily="18" charset="0"/>
                <a:cs typeface="Times New Roman" pitchFamily="18" charset="0"/>
              </a:rPr>
              <a:t>.</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solidFill>
                  <a:srgbClr val="00B050"/>
                </a:solidFill>
                <a:latin typeface="Times New Roman" pitchFamily="18" charset="0"/>
                <a:cs typeface="Times New Roman" pitchFamily="18" charset="0"/>
              </a:rPr>
              <a:t> </a:t>
            </a:r>
            <a:r>
              <a:rPr lang="ru-RU" sz="4000" dirty="0">
                <a:solidFill>
                  <a:srgbClr val="00B050"/>
                </a:solidFill>
                <a:latin typeface="Times New Roman" pitchFamily="18" charset="0"/>
                <a:cs typeface="Times New Roman" pitchFamily="18" charset="0"/>
              </a:rPr>
              <a:t>8. Спасаясь от пожара, постарайтесь предупредить о нем людей, которым тоже может угрожать опасность.</a:t>
            </a:r>
            <a:r>
              <a:rPr lang="ru-RU" dirty="0"/>
              <a:t> </a:t>
            </a:r>
            <a:r>
              <a:rPr lang="ru-RU" dirty="0" smtClean="0"/>
              <a:t/>
            </a:r>
            <a:br>
              <a:rPr lang="ru-RU" dirty="0" smtClean="0"/>
            </a:br>
            <a:endParaRPr lang="ru-RU" dirty="0"/>
          </a:p>
        </p:txBody>
      </p:sp>
    </p:spTree>
    <p:extLst>
      <p:ext uri="{BB962C8B-B14F-4D97-AF65-F5344CB8AC3E}">
        <p14:creationId xmlns:p14="http://schemas.microsoft.com/office/powerpoint/2010/main" val="3592543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6552728"/>
          </a:xfrm>
        </p:spPr>
        <p:txBody>
          <a:bodyPr>
            <a:normAutofit/>
          </a:bodyPr>
          <a:lstStyle/>
          <a:p>
            <a:r>
              <a:rPr lang="ru-RU" sz="4800" dirty="0">
                <a:solidFill>
                  <a:srgbClr val="C00000"/>
                </a:solidFill>
                <a:latin typeface="Times New Roman" pitchFamily="18" charset="0"/>
                <a:cs typeface="Times New Roman" pitchFamily="18" charset="0"/>
              </a:rPr>
              <a:t>Хорошо, если в вашей жизни никогда не возникнет такая ситуация, но если все-таки произойдет — вы теперь знаете, как действовать, и научите </a:t>
            </a:r>
            <a:r>
              <a:rPr lang="ru-RU" sz="4800" dirty="0" smtClean="0">
                <a:solidFill>
                  <a:srgbClr val="C00000"/>
                </a:solidFill>
                <a:latin typeface="Times New Roman" pitchFamily="18" charset="0"/>
                <a:cs typeface="Times New Roman" pitchFamily="18" charset="0"/>
              </a:rPr>
              <a:t>своих родных </a:t>
            </a:r>
            <a:r>
              <a:rPr lang="ru-RU" sz="4800" smtClean="0">
                <a:solidFill>
                  <a:srgbClr val="C00000"/>
                </a:solidFill>
                <a:latin typeface="Times New Roman" pitchFamily="18" charset="0"/>
                <a:cs typeface="Times New Roman" pitchFamily="18" charset="0"/>
              </a:rPr>
              <a:t>и близких!</a:t>
            </a:r>
            <a:endParaRPr lang="ru-RU" sz="4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4167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sz="3600" dirty="0" smtClean="0">
                <a:latin typeface="Times New Roman" pitchFamily="18" charset="0"/>
                <a:cs typeface="Times New Roman" pitchFamily="18" charset="0"/>
              </a:rPr>
              <a:t>Они не пытаются бежать, когда открыта дверь. У всех людей, в том числе и маленьких, есть природный страх перед </a:t>
            </a:r>
            <a:r>
              <a:rPr lang="ru-RU" sz="3600" dirty="0" err="1" smtClean="0">
                <a:latin typeface="Times New Roman" pitchFamily="18" charset="0"/>
                <a:cs typeface="Times New Roman" pitchFamily="18" charset="0"/>
              </a:rPr>
              <a:t>огнѐм</a:t>
            </a:r>
            <a:r>
              <a:rPr lang="ru-RU" sz="3600" dirty="0" smtClean="0">
                <a:latin typeface="Times New Roman" pitchFamily="18" charset="0"/>
                <a:cs typeface="Times New Roman" pitchFamily="18" charset="0"/>
              </a:rPr>
              <a:t>. Вам не удастся убедить </a:t>
            </a:r>
            <a:r>
              <a:rPr lang="ru-RU" sz="3600" dirty="0" err="1" smtClean="0">
                <a:latin typeface="Times New Roman" pitchFamily="18" charset="0"/>
                <a:cs typeface="Times New Roman" pitchFamily="18" charset="0"/>
              </a:rPr>
              <a:t>ребѐнка</a:t>
            </a:r>
            <a:r>
              <a:rPr lang="ru-RU" sz="3600" dirty="0" smtClean="0">
                <a:latin typeface="Times New Roman" pitchFamily="18" charset="0"/>
                <a:cs typeface="Times New Roman" pitchFamily="18" charset="0"/>
              </a:rPr>
              <a:t>, что огонь - это не </a:t>
            </a:r>
            <a:r>
              <a:rPr lang="ru-RU" sz="3600" dirty="0" err="1" smtClean="0">
                <a:latin typeface="Times New Roman" pitchFamily="18" charset="0"/>
                <a:cs typeface="Times New Roman" pitchFamily="18" charset="0"/>
              </a:rPr>
              <a:t>интересно.Если</a:t>
            </a:r>
            <a:r>
              <a:rPr lang="ru-RU" sz="3600" dirty="0" smtClean="0">
                <a:latin typeface="Times New Roman" pitchFamily="18" charset="0"/>
                <a:cs typeface="Times New Roman" pitchFamily="18" charset="0"/>
              </a:rPr>
              <a:t> мы взрослые будем запрещать детям приближаться к огню. </a:t>
            </a:r>
            <a:r>
              <a:rPr lang="ru-RU" sz="3600" dirty="0" err="1" smtClean="0">
                <a:latin typeface="Times New Roman" pitchFamily="18" charset="0"/>
                <a:cs typeface="Times New Roman" pitchFamily="18" charset="0"/>
              </a:rPr>
              <a:t>Ребѐнок</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всѐ</a:t>
            </a:r>
            <a:r>
              <a:rPr lang="ru-RU" sz="3600" dirty="0" smtClean="0">
                <a:latin typeface="Times New Roman" pitchFamily="18" charset="0"/>
                <a:cs typeface="Times New Roman" pitchFamily="18" charset="0"/>
              </a:rPr>
              <a:t> равно познакомиться с </a:t>
            </a:r>
            <a:r>
              <a:rPr lang="ru-RU" sz="3600" dirty="0" err="1" smtClean="0">
                <a:latin typeface="Times New Roman" pitchFamily="18" charset="0"/>
                <a:cs typeface="Times New Roman" pitchFamily="18" charset="0"/>
              </a:rPr>
              <a:t>огнѐм</a:t>
            </a:r>
            <a:r>
              <a:rPr lang="ru-RU" sz="3600" dirty="0" smtClean="0">
                <a:latin typeface="Times New Roman" pitchFamily="18" charset="0"/>
                <a:cs typeface="Times New Roman" pitchFamily="18" charset="0"/>
              </a:rPr>
              <a:t>, но уже без нас взрослых.</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1463436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964488" cy="6394722"/>
          </a:xfrm>
        </p:spPr>
        <p:txBody>
          <a:bodyPr>
            <a:noAutofit/>
          </a:bodyPr>
          <a:lstStyle/>
          <a:p>
            <a:r>
              <a:rPr lang="ru-RU" sz="3600" b="1" dirty="0" smtClean="0">
                <a:solidFill>
                  <a:srgbClr val="C00000"/>
                </a:solidFill>
                <a:latin typeface="Times New Roman" pitchFamily="18" charset="0"/>
                <a:cs typeface="Times New Roman" pitchFamily="18" charset="0"/>
              </a:rPr>
              <a:t>ЧТО НАДО ЗНАТЬ ДЕТЯМ:</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-Нельзя брать спички.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-Играть с электроприборами.</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-Включать газовые и электрические плиты.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-Знать номер телефона 01.</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Знакомя детей с правилами пожарной безопасности важно проводить с ребенком: беседы, рассказ, художественное слово, наглядно иллюстрируемый материал и многое другое.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158713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6480720"/>
          </a:xfrm>
        </p:spPr>
        <p:txBody>
          <a:bodyPr>
            <a:normAutofit fontScale="90000"/>
          </a:bodyPr>
          <a:lstStyle/>
          <a:p>
            <a:r>
              <a:rPr lang="ru-RU" sz="3600" dirty="0" smtClean="0">
                <a:latin typeface="Times New Roman" pitchFamily="18" charset="0"/>
                <a:cs typeface="Times New Roman" pitchFamily="18" charset="0"/>
              </a:rPr>
              <a:t>Знакомить наших детей с правилами пожарной безопасности очень важно в семье. Практика показывает, что мы взрослые люди сами не в ладах с правилами пожарной безопасности. Зачастую спички хранятся в доступных для детей местах. Дети имеют доступ к газовым плитам, утюгам, телевизорам и т. д. </a:t>
            </a:r>
            <a:r>
              <a:rPr lang="ru-RU" sz="3600" dirty="0" err="1" smtClean="0">
                <a:latin typeface="Times New Roman" pitchFamily="18" charset="0"/>
                <a:cs typeface="Times New Roman" pitchFamily="18" charset="0"/>
              </a:rPr>
              <a:t>Всѐ</a:t>
            </a:r>
            <a:r>
              <a:rPr lang="ru-RU" sz="3600" dirty="0" smtClean="0">
                <a:latin typeface="Times New Roman" pitchFamily="18" charset="0"/>
                <a:cs typeface="Times New Roman" pitchFamily="18" charset="0"/>
              </a:rPr>
              <a:t> это чревато </a:t>
            </a:r>
            <a:r>
              <a:rPr lang="ru-RU" sz="3600" dirty="0" err="1" smtClean="0">
                <a:latin typeface="Times New Roman" pitchFamily="18" charset="0"/>
                <a:cs typeface="Times New Roman" pitchFamily="18" charset="0"/>
              </a:rPr>
              <a:t>серьѐзными</a:t>
            </a:r>
            <a:r>
              <a:rPr lang="ru-RU" sz="3600" dirty="0" smtClean="0">
                <a:latin typeface="Times New Roman" pitchFamily="18" charset="0"/>
                <a:cs typeface="Times New Roman" pitchFamily="18" charset="0"/>
              </a:rPr>
              <a:t> последствиями. Примеров такой беспечности, приводящей к трагическим последствиям, очень много. Систематические беседы о пожарной безопасности помогут сформировать у детей прочные знания о правилах пожарной безопасности.</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57245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lstStyle/>
          <a:p>
            <a:r>
              <a:rPr lang="ru-RU" dirty="0" smtClean="0">
                <a:solidFill>
                  <a:srgbClr val="C00000"/>
                </a:solidFill>
              </a:rPr>
              <a:t>ГЛАВНОЕ ПРИ ПОЖАРЕ </a:t>
            </a:r>
            <a:r>
              <a:rPr lang="ru-RU" dirty="0" smtClean="0">
                <a:solidFill>
                  <a:schemeClr val="tx2"/>
                </a:solidFill>
              </a:rPr>
              <a:t>– НЕ ПАНИКОВАТЬ!</a:t>
            </a:r>
            <a:r>
              <a:rPr lang="ru-RU" dirty="0" smtClean="0"/>
              <a:t> </a:t>
            </a:r>
            <a:r>
              <a:rPr lang="ru-RU" dirty="0" smtClean="0">
                <a:solidFill>
                  <a:srgbClr val="C00000"/>
                </a:solidFill>
              </a:rPr>
              <a:t>ПОМНИТЕ!</a:t>
            </a:r>
            <a:r>
              <a:rPr lang="ru-RU" dirty="0" smtClean="0"/>
              <a:t> </a:t>
            </a:r>
            <a:r>
              <a:rPr lang="ru-RU" dirty="0" smtClean="0">
                <a:solidFill>
                  <a:srgbClr val="00B050"/>
                </a:solidFill>
              </a:rPr>
              <a:t>ОТСУТСТВИЕ ПАНИКИ, </a:t>
            </a:r>
            <a:r>
              <a:rPr lang="ru-RU" dirty="0" smtClean="0">
                <a:solidFill>
                  <a:srgbClr val="C00000"/>
                </a:solidFill>
              </a:rPr>
              <a:t>ЗАЛОГ ВАШЕГО СПАСЕНИЯ!</a:t>
            </a:r>
            <a:br>
              <a:rPr lang="ru-RU" dirty="0" smtClean="0">
                <a:solidFill>
                  <a:srgbClr val="C00000"/>
                </a:solidFill>
              </a:rPr>
            </a:br>
            <a:r>
              <a:rPr lang="ru-RU" dirty="0">
                <a:solidFill>
                  <a:srgbClr val="C00000"/>
                </a:solidFill>
              </a:rPr>
              <a:t/>
            </a:r>
            <a:br>
              <a:rPr lang="ru-RU" dirty="0">
                <a:solidFill>
                  <a:srgbClr val="C00000"/>
                </a:solidFill>
              </a:rPr>
            </a:br>
            <a:r>
              <a:rPr lang="ru-RU" dirty="0" smtClean="0">
                <a:solidFill>
                  <a:srgbClr val="C00000"/>
                </a:solidFill>
              </a:rPr>
              <a:t/>
            </a:r>
            <a:br>
              <a:rPr lang="ru-RU" dirty="0" smtClean="0">
                <a:solidFill>
                  <a:srgbClr val="C00000"/>
                </a:solidFill>
              </a:rPr>
            </a:br>
            <a:r>
              <a:rPr lang="ru-RU" dirty="0">
                <a:solidFill>
                  <a:srgbClr val="C00000"/>
                </a:solidFill>
              </a:rPr>
              <a:t/>
            </a:r>
            <a:br>
              <a:rPr lang="ru-RU" dirty="0">
                <a:solidFill>
                  <a:srgbClr val="C00000"/>
                </a:solidFill>
              </a:rPr>
            </a:br>
            <a:r>
              <a:rPr lang="ru-RU" dirty="0" smtClean="0">
                <a:solidFill>
                  <a:srgbClr val="C00000"/>
                </a:solidFill>
              </a:rPr>
              <a:t/>
            </a:r>
            <a:br>
              <a:rPr lang="ru-RU" dirty="0" smtClean="0">
                <a:solidFill>
                  <a:srgbClr val="C00000"/>
                </a:solidFill>
              </a:rPr>
            </a:br>
            <a:endParaRPr lang="ru-RU"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451" y="3392994"/>
            <a:ext cx="18097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140967"/>
            <a:ext cx="2664296" cy="302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47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6466730"/>
          </a:xfrm>
        </p:spPr>
        <p:txBody>
          <a:bodyPr>
            <a:normAutofit/>
          </a:bodyPr>
          <a:lstStyle/>
          <a:p>
            <a:r>
              <a:rPr lang="ru-RU" sz="4000" dirty="0" smtClean="0">
                <a:solidFill>
                  <a:srgbClr val="C00000"/>
                </a:solidFill>
                <a:latin typeface="Times New Roman" pitchFamily="18" charset="0"/>
                <a:cs typeface="Times New Roman" pitchFamily="18" charset="0"/>
              </a:rPr>
              <a:t>Правила противопожарной безопасности:</a:t>
            </a:r>
            <a:br>
              <a:rPr lang="ru-RU" sz="4000" dirty="0" smtClean="0">
                <a:solidFill>
                  <a:srgbClr val="C00000"/>
                </a:solidFill>
                <a:latin typeface="Times New Roman" pitchFamily="18" charset="0"/>
                <a:cs typeface="Times New Roman" pitchFamily="18" charset="0"/>
              </a:rPr>
            </a:br>
            <a:r>
              <a:rPr lang="ru-RU" sz="4000" dirty="0" smtClean="0">
                <a:solidFill>
                  <a:srgbClr val="0070C0"/>
                </a:solidFill>
                <a:latin typeface="Times New Roman" pitchFamily="18" charset="0"/>
                <a:cs typeface="Times New Roman" pitchFamily="18" charset="0"/>
              </a:rPr>
              <a:t>Правило 1.</a:t>
            </a:r>
            <a:r>
              <a:rPr lang="ru-RU" sz="4000" dirty="0" smtClean="0">
                <a:latin typeface="Times New Roman" pitchFamily="18" charset="0"/>
                <a:cs typeface="Times New Roman" pitchFamily="18" charset="0"/>
              </a:rPr>
              <a:t> Не балуйся дома со спичками и зажигалками. Это одна из причин пожаров.</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r>
              <a:rPr lang="ru-RU" sz="4000" dirty="0" smtClean="0">
                <a:latin typeface="Times New Roman" pitchFamily="18" charset="0"/>
                <a:cs typeface="Times New Roman" pitchFamily="18" charset="0"/>
              </a:rPr>
              <a:t> </a:t>
            </a:r>
            <a:endParaRPr lang="ru-RU" sz="4000" dirty="0">
              <a:solidFill>
                <a:srgbClr val="C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293096"/>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861048"/>
            <a:ext cx="4104456" cy="245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59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fontScale="90000"/>
          </a:bodyPr>
          <a:lstStyle/>
          <a:p>
            <a:r>
              <a:rPr lang="ru-RU" sz="4000" dirty="0" smtClean="0">
                <a:solidFill>
                  <a:srgbClr val="0070C0"/>
                </a:solidFill>
                <a:latin typeface="Times New Roman" pitchFamily="18" charset="0"/>
                <a:cs typeface="Times New Roman" pitchFamily="18" charset="0"/>
              </a:rPr>
              <a:t>Правило 2</a:t>
            </a:r>
            <a:r>
              <a:rPr lang="ru-RU" sz="4000" dirty="0" smtClean="0">
                <a:latin typeface="Times New Roman" pitchFamily="18" charset="0"/>
                <a:cs typeface="Times New Roman" pitchFamily="18" charset="0"/>
              </a:rPr>
              <a:t>. Уходя из комнаты или из дома, не забывай выключать электроприборы. </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a:solidFill>
                  <a:srgbClr val="FF0000"/>
                </a:solidFill>
                <a:latin typeface="Times New Roman" pitchFamily="18" charset="0"/>
                <a:cs typeface="Times New Roman" pitchFamily="18" charset="0"/>
              </a:rPr>
              <a:t>Не отключив электроприбор, Можно остаться без новеньких штор.</a:t>
            </a:r>
            <a:br>
              <a:rPr lang="ru-RU" sz="4000" dirty="0">
                <a:solidFill>
                  <a:srgbClr val="FF0000"/>
                </a:solidFill>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149080"/>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8" y="3573016"/>
            <a:ext cx="360039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29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6322714"/>
          </a:xfrm>
        </p:spPr>
        <p:txBody>
          <a:bodyPr/>
          <a:lstStyle/>
          <a:p>
            <a:r>
              <a:rPr lang="ru-RU" sz="3600" dirty="0">
                <a:solidFill>
                  <a:srgbClr val="0070C0"/>
                </a:solidFill>
                <a:latin typeface="Times New Roman" pitchFamily="18" charset="0"/>
                <a:cs typeface="Times New Roman" pitchFamily="18" charset="0"/>
              </a:rPr>
              <a:t>Правило 3.</a:t>
            </a:r>
            <a:r>
              <a:rPr lang="ru-RU" sz="3600" dirty="0">
                <a:latin typeface="Times New Roman" pitchFamily="18" charset="0"/>
                <a:cs typeface="Times New Roman" pitchFamily="18" charset="0"/>
              </a:rPr>
              <a:t> Не суши белье над плитой (очень хорошо, если ты помогаешь маме, но очень плохо, если оно загорится). </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856" y="2564904"/>
            <a:ext cx="763004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2539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675</Words>
  <Application>Microsoft Office PowerPoint</Application>
  <PresentationFormat>Экран (4:3)</PresentationFormat>
  <Paragraphs>23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ПАМЯТКА ДЛЯ ДЕТЕЙ И РОДИТЕЛЕЙ</vt:lpstr>
      <vt:lpstr>Подсчитано: на тысячу пожаров сто вспыхивают по вине детей. Они нередко становятся жертвами своего незнания и легкомыслия. ПОЖАР – это стихийное бедствие, от которого убежать невозможно. Наши дети не имеют понятия, что нужно, если случилась беда. Дети в этих ситуациях прячутся под кровать, в шкаф, за занавески, в укромные уголки комнаты.</vt:lpstr>
      <vt:lpstr>Они не пытаются бежать, когда открыта дверь. У всех людей, в том числе и маленьких, есть природный страх перед огнѐм. Вам не удастся убедить ребѐнка, что огонь - это не интересно.Если мы взрослые будем запрещать детям приближаться к огню. Ребѐнок всѐ равно познакомиться с огнѐм, но уже без нас взрослых.</vt:lpstr>
      <vt:lpstr>ЧТО НАДО ЗНАТЬ ДЕТЯМ:  -Нельзя брать спички.  -Играть с электроприборами.  -Включать газовые и электрические плиты.  -Знать номер телефона 01.   Знакомя детей с правилами пожарной безопасности важно проводить с ребенком: беседы, рассказ, художественное слово, наглядно иллюстрируемый материал и многое другое.  </vt:lpstr>
      <vt:lpstr>Знакомить наших детей с правилами пожарной безопасности очень важно в семье. Практика показывает, что мы взрослые люди сами не в ладах с правилами пожарной безопасности. Зачастую спички хранятся в доступных для детей местах. Дети имеют доступ к газовым плитам, утюгам, телевизорам и т. д. Всѐ это чревато серьѐзными последствиями. Примеров такой беспечности, приводящей к трагическим последствиям, очень много. Систематические беседы о пожарной безопасности помогут сформировать у детей прочные знания о правилах пожарной безопасности.</vt:lpstr>
      <vt:lpstr>ГЛАВНОЕ ПРИ ПОЖАРЕ – НЕ ПАНИКОВАТЬ! ПОМНИТЕ! ОТСУТСТВИЕ ПАНИКИ, ЗАЛОГ ВАШЕГО СПАСЕНИЯ!     </vt:lpstr>
      <vt:lpstr>Правила противопожарной безопасности: Правило 1. Не балуйся дома со спичками и зажигалками. Это одна из причин пожаров.      </vt:lpstr>
      <vt:lpstr>Правило 2. Уходя из комнаты или из дома, не забывай выключать электроприборы.  Не отключив электроприбор, Можно остаться без новеньких штор.       </vt:lpstr>
      <vt:lpstr>Правило 3. Не суши белье над плитой (очень хорошо, если ты помогаешь маме, но очень плохо, если оно загорится).        </vt:lpstr>
      <vt:lpstr>Правило 4. Ни в коем случае не зажигай фейерверки, свечи или бенгальские огни дома (и вообще лучше это делать только со взрослыми).       </vt:lpstr>
      <vt:lpstr>Правило 5. В деревне или на даче без взрослых не подходи к печке и не открывай печную дверцу (от выскочившего уголька может загореться дом).      </vt:lpstr>
      <vt:lpstr>  ЕСЛИ В ДОМЕ НАЧАЛСЯ ПОЖАР Правило 1. Если огонь небольшой, можно попробовать сразу же затушить его, набросив на него плотную ткань или одеяло, или вылив кастрюлю воды. Правило 2. Если огонь сразу не погас, немедленно убегай из дома в безопасное место. И только после этого позвони в пожарную охрану по телефону 01 или попроси об этом соседей.   </vt:lpstr>
      <vt:lpstr>Правило 3. Если не можешь убежать из горящей квартиры, сразу же позвони по телефону 01 и сообщи пожарным точный адрес и номер своей квартиры. После этого зови из окна на помощь соседей и прохожих.  Знает каждый гражданин Этот номер — 01.  Если к вам придет беда —  Позвони скорей туда А если нету телефона,  Позови людей с балкона</vt:lpstr>
      <vt:lpstr>Правило 4. При пожаре дым гораздо опаснее огня. Большинство людей при пожаре погибает от дыма. Если чувствуешь, что задыхаешься, опустись на корточки или продвигайся к выходу ползком — внизу дыма меньше.  Запомнить и взрослым необходимо: Чаще в пожарах гибнут от дыма!  Правило 5. При пожаре в подъезде никогда не садись в лифт. Он может отключится и ты задохнешься.</vt:lpstr>
      <vt:lpstr>Правило 6. Ожидая приезда пожарных, не теряй головы и не выпрыгивай из окна. Тебя обязательно спасут.  Правило 7. Когда приедут пожарные, во всем их слушайся и не бойся. Они лучше знают, как тебя спасти.     </vt:lpstr>
      <vt:lpstr>ЭКСТРЕМАЛЬНАЯ СИТУАЦИЯ ПОЖАР Взрослый человек отличается от ребенка возможностью самому решать, что ему делать. Взрослый, исходя из своих знаний и опыта, должен уметь принимать правильные решения. Детей надо научить действовать разумно и правильно в экстремальных ситуациях.   </vt:lpstr>
      <vt:lpstr>1. Если вы спали и проснулись от запаха дыма или от шума пожара, не надо садиться на кровати, а нужно скатиться с нее прямо на пол, чтобы не вдыхать дым, в котором могут быть ядовитые газы.   2. Пробираться по задымленной комнате к двери нужно по полу, под дымным облаком, чтобы избежать отравления.  </vt:lpstr>
      <vt:lpstr>3. Достигнув двери, не открывайте ее сразу, так как за ней может быть огонь. Чтобы проверить это, необходимо осторожно прикоснуться к дверной ручке, если она ниже уровня дыма, непременно тыльной стороной ладони. Если дверь горячая, не следует открывать ее, а лучше закупорить чем-нибудь щель под дверью (полотенцами или простыня ми), чтобы предотвратить дальнейшее проникновение дыма. Потом ползком пробирайтесь к окну. </vt:lpstr>
      <vt:lpstr>4. Откройте окно (для этого, понятно, придется встать на ноги). Запомните последовательность действий:  — сделать глубокий выдох,  — подняться и как можно быстрее повернуть ручки на рамах,  — опять опуститься вниз, сделать глубокий вдох,  — подняться, распахнуть окно, высунуться в него (только так, чтобы не выпасть) и громко звать на помощь. Если окно не открывается, разбить его каким-нибудь тяжелым предметом. </vt:lpstr>
      <vt:lpstr>5. Если дверь не горячая, нужно открыть ее и попрежнему на четвереньках, чтобы остаться ниже уровня дыма, выбираться из квартиры. Все двери за собой надо плотно закрывать — этим преграждаем дорогу огню.  6. Если из-за пожара не можете выйти из квартиры, возвращайтесь назад и отрабатывайте действия с окном. Только не забудьте плотно закрывать за собой двери. Помните: плотно закрытая дверь задерживает распространение огня на 15 минут. </vt:lpstr>
      <vt:lpstr>7. Если сумели, не подвергая себя опасности, добраться до телефона, наберите 01 и вызовите пожарную команду. Не паникуйте! Нужно разборчиво и точно сообщить свой адрес. А пожарные приедут очень быстро.   8. Спасаясь от пожара, постарайтесь предупредить о нем людей, которым тоже может угрожать опасность.  </vt:lpstr>
      <vt:lpstr>Хорошо, если в вашей жизни никогда не возникнет такая ситуация, но если все-таки произойдет — вы теперь знаете, как действовать, и научите своих родных и близких!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ПАМЯТКА ДЛЯ ДЕТЕЙ И РОДИТЕЛЕЙ</dc:title>
  <dc:creator>user</dc:creator>
  <cp:lastModifiedBy>user</cp:lastModifiedBy>
  <cp:revision>11</cp:revision>
  <dcterms:created xsi:type="dcterms:W3CDTF">2020-05-14T18:39:08Z</dcterms:created>
  <dcterms:modified xsi:type="dcterms:W3CDTF">2020-05-15T11:45:32Z</dcterms:modified>
</cp:coreProperties>
</file>