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8" r:id="rId6"/>
    <p:sldId id="295" r:id="rId7"/>
    <p:sldId id="289" r:id="rId8"/>
    <p:sldId id="296" r:id="rId9"/>
    <p:sldId id="261" r:id="rId10"/>
    <p:sldId id="287" r:id="rId11"/>
    <p:sldId id="290" r:id="rId12"/>
    <p:sldId id="297" r:id="rId13"/>
    <p:sldId id="291" r:id="rId14"/>
    <p:sldId id="298" r:id="rId15"/>
    <p:sldId id="264" r:id="rId16"/>
    <p:sldId id="285" r:id="rId17"/>
    <p:sldId id="275" r:id="rId18"/>
    <p:sldId id="299" r:id="rId19"/>
    <p:sldId id="292" r:id="rId20"/>
    <p:sldId id="300" r:id="rId21"/>
    <p:sldId id="267" r:id="rId22"/>
    <p:sldId id="286" r:id="rId23"/>
    <p:sldId id="293" r:id="rId24"/>
    <p:sldId id="301" r:id="rId25"/>
    <p:sldId id="294" r:id="rId26"/>
    <p:sldId id="302" r:id="rId27"/>
    <p:sldId id="30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Наши Семьи</a:t>
            </a:r>
            <a:br>
              <a:rPr lang="ru-RU" dirty="0" smtClean="0"/>
            </a:br>
            <a:r>
              <a:rPr lang="ru-RU" dirty="0" smtClean="0"/>
              <a:t>во время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Наронов</a:t>
            </a:r>
            <a:r>
              <a:rPr lang="ru-RU" dirty="0" smtClean="0"/>
              <a:t> Николай и </a:t>
            </a:r>
            <a:r>
              <a:rPr lang="ru-RU" dirty="0" err="1" smtClean="0"/>
              <a:t>зарипова</a:t>
            </a:r>
            <a:r>
              <a:rPr lang="ru-RU" dirty="0" smtClean="0"/>
              <a:t> </a:t>
            </a:r>
            <a:r>
              <a:rPr lang="ru-RU" dirty="0" err="1" smtClean="0"/>
              <a:t>полина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666066"/>
            <a:ext cx="5663339" cy="2734733"/>
          </a:xfrm>
          <a:solidFill>
            <a:srgbClr val="EDEDED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Андрей </a:t>
            </a:r>
            <a:r>
              <a:rPr lang="ru-RU" sz="2800" dirty="0" err="1" smtClean="0"/>
              <a:t>филиппович</a:t>
            </a:r>
            <a:endParaRPr lang="ru-RU" sz="4000" dirty="0"/>
          </a:p>
          <a:p>
            <a:pPr marL="0" indent="0" algn="ctr">
              <a:buNone/>
            </a:pPr>
            <a:r>
              <a:rPr lang="ru-RU" dirty="0" smtClean="0"/>
              <a:t>05.07.1905-18.08.1984</a:t>
            </a:r>
            <a:endParaRPr lang="ru-RU" dirty="0"/>
          </a:p>
          <a:p>
            <a:pPr marL="0" indent="0" algn="ctr">
              <a:buNone/>
            </a:pPr>
            <a:r>
              <a:rPr lang="ru-RU" sz="1800" dirty="0" smtClean="0"/>
              <a:t>Солдат пехоты. В 1943 был ранен (оторвало левую руку). Был демобилизован.</a:t>
            </a:r>
            <a:endParaRPr lang="ru-RU" sz="1800" dirty="0"/>
          </a:p>
          <a:p>
            <a:pPr marL="0" indent="0">
              <a:buNone/>
            </a:pPr>
            <a:endParaRPr lang="ru-RU" sz="1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359328" y="3666066"/>
            <a:ext cx="4990828" cy="2734732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Анна </a:t>
            </a:r>
            <a:r>
              <a:rPr lang="ru-RU" sz="2800" dirty="0" err="1" smtClean="0"/>
              <a:t>андреевна</a:t>
            </a:r>
            <a:endParaRPr lang="ru-RU" sz="2800" dirty="0"/>
          </a:p>
          <a:p>
            <a:pPr marL="0" indent="0" algn="ctr">
              <a:buNone/>
            </a:pPr>
            <a:r>
              <a:rPr lang="ru-RU" dirty="0" smtClean="0"/>
              <a:t>15.10.1927</a:t>
            </a:r>
          </a:p>
          <a:p>
            <a:pPr marL="0" indent="0" algn="ctr">
              <a:buNone/>
            </a:pPr>
            <a:r>
              <a:rPr lang="ru-RU" sz="1800" dirty="0" smtClean="0"/>
              <a:t>В 1944 ГОДУ После ОКОНЧАНИЯ школы пошла работать учителем МАТЕМАТИКИ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99" y="96113"/>
            <a:ext cx="2773539" cy="34194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408" y="96113"/>
            <a:ext cx="2350668" cy="34194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589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9743" y="1956644"/>
            <a:ext cx="3678730" cy="1746517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Самойлов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Давид Самуилович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«Сороковые»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u="sng" dirty="0">
                <a:solidFill>
                  <a:schemeClr val="tx1"/>
                </a:solidFill>
              </a:rPr>
              <a:t>отрывок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344" y="83758"/>
            <a:ext cx="3758516" cy="5492290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Сороковые, роковые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Военные и фронтовые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Где извещенья </a:t>
            </a:r>
            <a:r>
              <a:rPr lang="ru-RU" sz="1600" dirty="0" smtClean="0"/>
              <a:t>похоронные</a:t>
            </a:r>
          </a:p>
          <a:p>
            <a:pPr marL="0" indent="0">
              <a:buNone/>
            </a:pPr>
            <a:r>
              <a:rPr lang="ru-RU" sz="1600" dirty="0"/>
              <a:t>И перестуки эшелонные.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Гудят накатанные рельсы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Просторно. Холодно. Высоко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И погорельцы, </a:t>
            </a:r>
            <a:r>
              <a:rPr lang="ru-RU" sz="1600" dirty="0" smtClean="0"/>
              <a:t>погорельцы</a:t>
            </a:r>
          </a:p>
          <a:p>
            <a:pPr marL="0" indent="0">
              <a:buNone/>
            </a:pPr>
            <a:r>
              <a:rPr lang="ru-RU" sz="1600" dirty="0"/>
              <a:t>Кочуют с запада к востоку</a:t>
            </a:r>
            <a:r>
              <a:rPr lang="ru-RU" sz="1600" dirty="0" smtClean="0"/>
              <a:t>...</a:t>
            </a:r>
          </a:p>
          <a:p>
            <a:pPr marL="0" indent="0">
              <a:buNone/>
            </a:pPr>
            <a:r>
              <a:rPr lang="ru-RU" sz="1600" dirty="0"/>
              <a:t>А это я на </a:t>
            </a:r>
            <a:r>
              <a:rPr lang="ru-RU" sz="1600" dirty="0" smtClean="0"/>
              <a:t>полустанке</a:t>
            </a:r>
          </a:p>
          <a:p>
            <a:pPr marL="0" indent="0">
              <a:buNone/>
            </a:pPr>
            <a:r>
              <a:rPr lang="ru-RU" sz="1600" dirty="0"/>
              <a:t>В своей замурзанной ушанке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Где звездочка не уставная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А вырезанная из банки. </a:t>
            </a:r>
            <a:endParaRPr lang="ru-RU" sz="16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845860" y="83758"/>
            <a:ext cx="3602725" cy="5492290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Да, это я на белом свете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Худой, веселый и задорный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И у меня табак в кисете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И у меня мундштук наборный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И я с девчонкой балагурю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И больше нужного хромаю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И пайку надвое ломаю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И все на свете понимаю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Как это было! Как совпало </a:t>
            </a:r>
            <a:r>
              <a:rPr lang="ru-RU" sz="1600" dirty="0" smtClean="0"/>
              <a:t>–</a:t>
            </a:r>
          </a:p>
          <a:p>
            <a:pPr marL="0" indent="0">
              <a:buNone/>
            </a:pPr>
            <a:r>
              <a:rPr lang="ru-RU" sz="1600" dirty="0"/>
              <a:t>Война, беда, мечта и юность</a:t>
            </a:r>
            <a:r>
              <a:rPr lang="ru-RU" sz="1600" dirty="0" smtClean="0"/>
              <a:t>!</a:t>
            </a:r>
          </a:p>
          <a:p>
            <a:pPr marL="0" indent="0">
              <a:buNone/>
            </a:pPr>
            <a:r>
              <a:rPr lang="ru-RU" sz="1600" dirty="0"/>
              <a:t>И это все в меня </a:t>
            </a:r>
            <a:r>
              <a:rPr lang="ru-RU" sz="1600" dirty="0" smtClean="0"/>
              <a:t>запало</a:t>
            </a:r>
          </a:p>
          <a:p>
            <a:pPr marL="0" indent="0">
              <a:buNone/>
            </a:pPr>
            <a:r>
              <a:rPr lang="ru-RU" sz="1600" dirty="0"/>
              <a:t>И лишь потом во мне очнулось</a:t>
            </a:r>
            <a:r>
              <a:rPr lang="ru-RU" sz="1600" dirty="0" smtClean="0"/>
              <a:t>!...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306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063" y="698862"/>
            <a:ext cx="5758542" cy="66402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Самойлов Давид Самуилович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0153" y="1362891"/>
            <a:ext cx="7374681" cy="23692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/>
              <a:t>В июне 1941 года его направили на трудовой фронт — рыть окопы под </a:t>
            </a:r>
            <a:r>
              <a:rPr lang="ru-RU" sz="1800" dirty="0" smtClean="0"/>
              <a:t>Вязьмой. </a:t>
            </a:r>
            <a:r>
              <a:rPr lang="ru-RU" sz="1800" dirty="0"/>
              <a:t>Там Давид Самойлов тяжело заболел, был эвакуирован в Самарканд, где учился в Вечернем педагогическом институте. Вскоре поступил в военно-пехотное училище, которое он не окончил. В 1942 году его направили на </a:t>
            </a:r>
            <a:r>
              <a:rPr lang="ru-RU" sz="1800" dirty="0" err="1"/>
              <a:t>Волховский</a:t>
            </a:r>
            <a:r>
              <a:rPr lang="ru-RU" sz="1800" dirty="0"/>
              <a:t> фронт под Тихвин. 23 марта 1943 года в районе станции Мга был тяжело ранен в левую руку осколком мины</a:t>
            </a:r>
            <a:r>
              <a:rPr lang="ru-RU" sz="1800" dirty="0" smtClean="0"/>
              <a:t>. После был </a:t>
            </a:r>
            <a:r>
              <a:rPr lang="ru-RU" sz="1800" dirty="0"/>
              <a:t>демобилизован.</a:t>
            </a:r>
          </a:p>
        </p:txBody>
      </p:sp>
      <p:pic>
        <p:nvPicPr>
          <p:cNvPr id="11266" name="Picture 2" descr="https://iryston.tv/wp-content/uploads/2018/10/tmp11B-11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91" y="0"/>
            <a:ext cx="3875260" cy="27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3144" y="3741561"/>
            <a:ext cx="10267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Стихотворение состоит из трех частей. Сначала автор описываются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ужасы войны,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потом обращается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самому себе в дни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молодости (стихотворение автобиографично), затем обобщает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судьбы лирического героя и всей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страны.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Война коснется всех и каждого - эту мысль автор доказывает, используя олицетворение (…война гуляет…) и все перемешает в этой жизни, поставив с ног на голову – подтверждение этому строчки «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извещенья похоронные», «перестуки эшелонные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 (инверсия).</a:t>
            </a:r>
          </a:p>
        </p:txBody>
      </p:sp>
    </p:spTree>
    <p:extLst>
      <p:ext uri="{BB962C8B-B14F-4D97-AF65-F5344CB8AC3E}">
        <p14:creationId xmlns:p14="http://schemas.microsoft.com/office/powerpoint/2010/main" val="30992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9529" y="3052288"/>
            <a:ext cx="3678730" cy="9949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Людмила</a:t>
            </a:r>
            <a:br>
              <a:rPr lang="ru-RU" sz="2800" b="1" dirty="0" smtClean="0"/>
            </a:br>
            <a:r>
              <a:rPr lang="ru-RU" sz="2800" b="1" dirty="0" smtClean="0"/>
              <a:t>Ивановна </a:t>
            </a:r>
            <a:r>
              <a:rPr lang="ru-RU" sz="2800" b="1" dirty="0" err="1" smtClean="0"/>
              <a:t>Миланич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«Война»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344" y="83758"/>
            <a:ext cx="2467597" cy="5492290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В классе очень холодно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На перо дышу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Опускаю </a:t>
            </a:r>
            <a:r>
              <a:rPr lang="ru-RU" sz="1600" dirty="0" smtClean="0"/>
              <a:t>голову</a:t>
            </a:r>
          </a:p>
          <a:p>
            <a:pPr marL="0" indent="0">
              <a:buNone/>
            </a:pPr>
            <a:r>
              <a:rPr lang="ru-RU" sz="1600" dirty="0"/>
              <a:t>И пишу, пишу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Первое склонение </a:t>
            </a:r>
            <a:r>
              <a:rPr lang="ru-RU" sz="1600" dirty="0" smtClean="0"/>
              <a:t>—</a:t>
            </a:r>
          </a:p>
          <a:p>
            <a:pPr marL="0" indent="0">
              <a:buNone/>
            </a:pPr>
            <a:r>
              <a:rPr lang="ru-RU" sz="1600" dirty="0"/>
              <a:t>Женский род на «а</a:t>
            </a:r>
            <a:r>
              <a:rPr lang="ru-RU" sz="1600" dirty="0" smtClean="0"/>
              <a:t>»,</a:t>
            </a:r>
          </a:p>
          <a:p>
            <a:pPr marL="0" indent="0">
              <a:buNone/>
            </a:pPr>
            <a:r>
              <a:rPr lang="ru-RU" sz="1600" dirty="0"/>
              <a:t>Сразу, без сомнения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Вывожу — «война</a:t>
            </a:r>
            <a:r>
              <a:rPr lang="ru-RU" sz="1600" dirty="0" smtClean="0"/>
              <a:t>».</a:t>
            </a:r>
          </a:p>
          <a:p>
            <a:pPr marL="0" indent="0">
              <a:buNone/>
            </a:pPr>
            <a:r>
              <a:rPr lang="ru-RU" sz="1600" dirty="0"/>
              <a:t>Что </a:t>
            </a:r>
            <a:r>
              <a:rPr lang="ru-RU" sz="1600" dirty="0" smtClean="0"/>
              <a:t>всего существенней</a:t>
            </a:r>
          </a:p>
          <a:p>
            <a:pPr marL="0" indent="0">
              <a:buNone/>
            </a:pPr>
            <a:r>
              <a:rPr lang="ru-RU" sz="1600" dirty="0"/>
              <a:t>Нынче для страны</a:t>
            </a:r>
            <a:r>
              <a:rPr lang="ru-RU" sz="1600" dirty="0" smtClean="0"/>
              <a:t>?</a:t>
            </a:r>
          </a:p>
          <a:p>
            <a:pPr marL="0" indent="0">
              <a:buNone/>
            </a:pPr>
            <a:r>
              <a:rPr lang="ru-RU" sz="1600" dirty="0"/>
              <a:t>В падеже родительном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r>
              <a:rPr lang="ru-RU" sz="1600" dirty="0"/>
              <a:t>Нет — чего?— «войны».</a:t>
            </a:r>
            <a:endParaRPr lang="ru-RU" sz="16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54942" y="83758"/>
            <a:ext cx="2411506" cy="5492290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А за словом воющим </a:t>
            </a:r>
            <a:r>
              <a:rPr lang="ru-RU" sz="1600" dirty="0" smtClean="0"/>
              <a:t>—</a:t>
            </a:r>
          </a:p>
          <a:p>
            <a:pPr marL="0" indent="0">
              <a:buNone/>
            </a:pPr>
            <a:r>
              <a:rPr lang="ru-RU" sz="1600" dirty="0"/>
              <a:t>Мама умерла</a:t>
            </a:r>
            <a:r>
              <a:rPr lang="ru-RU" sz="1600" dirty="0" smtClean="0"/>
              <a:t>...</a:t>
            </a:r>
          </a:p>
          <a:p>
            <a:pPr marL="0" indent="0">
              <a:buNone/>
            </a:pPr>
            <a:r>
              <a:rPr lang="ru-RU" sz="1600" dirty="0"/>
              <a:t>И далекий бой еще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Чтобы я жила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Шлю «войне» проклятия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Помню лишь «войну</a:t>
            </a:r>
            <a:r>
              <a:rPr lang="ru-RU" sz="1600" dirty="0" smtClean="0"/>
              <a:t>»...</a:t>
            </a:r>
          </a:p>
          <a:p>
            <a:pPr marL="0" indent="0">
              <a:buNone/>
            </a:pPr>
            <a:r>
              <a:rPr lang="ru-RU" sz="1600" dirty="0"/>
              <a:t>Может, для примера </a:t>
            </a:r>
            <a:r>
              <a:rPr lang="ru-RU" sz="1600" dirty="0" smtClean="0"/>
              <a:t>мне</a:t>
            </a:r>
          </a:p>
          <a:p>
            <a:pPr marL="0" indent="0">
              <a:buNone/>
            </a:pPr>
            <a:r>
              <a:rPr lang="ru-RU" sz="1600" dirty="0"/>
              <a:t>Выбрать «тишину</a:t>
            </a:r>
            <a:r>
              <a:rPr lang="ru-RU" sz="1600" dirty="0" smtClean="0"/>
              <a:t>»?</a:t>
            </a:r>
          </a:p>
          <a:p>
            <a:pPr marL="0" indent="0">
              <a:buNone/>
            </a:pPr>
            <a:r>
              <a:rPr lang="ru-RU" sz="1600" dirty="0"/>
              <a:t>Но «войною» </a:t>
            </a:r>
            <a:r>
              <a:rPr lang="ru-RU" sz="1600" dirty="0" smtClean="0"/>
              <a:t>меряем</a:t>
            </a:r>
          </a:p>
          <a:p>
            <a:pPr marL="0" indent="0">
              <a:buNone/>
            </a:pPr>
            <a:r>
              <a:rPr lang="ru-RU" sz="1600" dirty="0"/>
              <a:t>Нынче жизнь и смерть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Получу «отлично» я </a:t>
            </a:r>
            <a:r>
              <a:rPr lang="ru-RU" sz="1600" dirty="0" smtClean="0"/>
              <a:t>—</a:t>
            </a:r>
          </a:p>
          <a:p>
            <a:pPr marL="0" indent="0">
              <a:buNone/>
            </a:pPr>
            <a:r>
              <a:rPr lang="ru-RU" sz="1600" dirty="0"/>
              <a:t>Это тоже месть...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966448" y="83758"/>
            <a:ext cx="2411506" cy="1762971"/>
          </a:xfrm>
          <a:prstGeom prst="rect">
            <a:avLst/>
          </a:prstGeom>
          <a:solidFill>
            <a:srgbClr val="EDEDED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О «войне» тот горестный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Гордый тот урок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И его </a:t>
            </a:r>
            <a:r>
              <a:rPr lang="ru-RU" sz="1600" dirty="0" smtClean="0"/>
              <a:t>запомнила</a:t>
            </a:r>
          </a:p>
          <a:p>
            <a:pPr marL="0" indent="0">
              <a:buNone/>
            </a:pPr>
            <a:r>
              <a:rPr lang="ru-RU" sz="1600" dirty="0"/>
              <a:t>Я на вечный срок.</a:t>
            </a:r>
          </a:p>
        </p:txBody>
      </p:sp>
    </p:spTree>
    <p:extLst>
      <p:ext uri="{BB962C8B-B14F-4D97-AF65-F5344CB8AC3E}">
        <p14:creationId xmlns:p14="http://schemas.microsoft.com/office/powerpoint/2010/main" val="16090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72" y="997312"/>
            <a:ext cx="5758542" cy="664029"/>
          </a:xfrm>
        </p:spPr>
        <p:txBody>
          <a:bodyPr>
            <a:noAutofit/>
          </a:bodyPr>
          <a:lstStyle/>
          <a:p>
            <a:r>
              <a:rPr lang="ru-RU" sz="2800" b="1" dirty="0"/>
              <a:t>Людмила Ивановна </a:t>
            </a:r>
            <a:r>
              <a:rPr lang="ru-RU" sz="2800" b="1" dirty="0" err="1"/>
              <a:t>Миланич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0006" y="1771927"/>
            <a:ext cx="6333308" cy="12981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Во время войны </a:t>
            </a:r>
            <a:r>
              <a:rPr lang="ru-RU" dirty="0" err="1" smtClean="0"/>
              <a:t>людмиле</a:t>
            </a:r>
            <a:r>
              <a:rPr lang="ru-RU" dirty="0" smtClean="0"/>
              <a:t> было 7 лет. Она пошла в первый класс. В СВОЕМ ТВОРЧЕСТВЕ она вспоминает, как ей было трудно и пишет стихи про войну.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342" y="0"/>
            <a:ext cx="4482978" cy="24209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5810" y="3070039"/>
            <a:ext cx="10267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Война – это проклятие, которое никого не щадит…Осколок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мирной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жизни - школа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урок русского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языка… У девочки нет в голове никаких мыслей и ассоциаций, только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война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", которая отняла у неё мать, заставила жить в страхе и лишениях, по сути отняла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детство.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Война – это мерило всего, эту мысль автор показывает через противопоставление (…Но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«войною»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меряем нынче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жизнь и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смерть…).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девочке в стихотворении, как и миллионам детей, которые остались без родителей после войны, нужна была помощь от учителя не только по русскому языку или какому-то предмету, ей нужна помощь наставника, пример для подражания, забота и любовь.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346" y="2183674"/>
            <a:ext cx="7212872" cy="1151965"/>
          </a:xfrm>
        </p:spPr>
        <p:txBody>
          <a:bodyPr>
            <a:noAutofit/>
          </a:bodyPr>
          <a:lstStyle/>
          <a:p>
            <a:r>
              <a:rPr lang="ru-RU" sz="11500" dirty="0" smtClean="0"/>
              <a:t>Семья </a:t>
            </a:r>
            <a:r>
              <a:rPr lang="ru-RU" sz="11500" dirty="0" err="1" smtClean="0"/>
              <a:t>нароновы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24651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666066"/>
            <a:ext cx="5663339" cy="2734733"/>
          </a:xfrm>
          <a:solidFill>
            <a:srgbClr val="EDEDED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Афанасий Моисеевич</a:t>
            </a:r>
            <a:endParaRPr lang="ru-RU" sz="4000" dirty="0"/>
          </a:p>
          <a:p>
            <a:pPr marL="0" indent="0" algn="ctr">
              <a:buNone/>
            </a:pPr>
            <a:r>
              <a:rPr lang="ru-RU" dirty="0"/>
              <a:t>18.02.1926-26.06.2002</a:t>
            </a:r>
          </a:p>
          <a:p>
            <a:pPr marL="0" indent="0" algn="ctr">
              <a:buNone/>
            </a:pPr>
            <a:r>
              <a:rPr lang="ru-RU" sz="1800" dirty="0"/>
              <a:t>В 14 лет угнали в Концентрационный лагерь.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Через </a:t>
            </a:r>
            <a:r>
              <a:rPr lang="ru-RU" sz="1800" dirty="0"/>
              <a:t>2.5 года был освобождён.</a:t>
            </a:r>
          </a:p>
          <a:p>
            <a:pPr marL="0" indent="0">
              <a:buNone/>
            </a:pPr>
            <a:endParaRPr lang="ru-RU" sz="1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359328" y="3666066"/>
            <a:ext cx="4990828" cy="2734732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Валентина </a:t>
            </a:r>
            <a:r>
              <a:rPr lang="ru-RU" sz="2800" dirty="0" err="1"/>
              <a:t>петровна</a:t>
            </a:r>
            <a:endParaRPr lang="ru-RU" sz="2800" dirty="0"/>
          </a:p>
          <a:p>
            <a:pPr marL="0" indent="0" algn="ctr">
              <a:buNone/>
            </a:pPr>
            <a:r>
              <a:rPr lang="ru-RU" dirty="0"/>
              <a:t>06.01.1931</a:t>
            </a:r>
          </a:p>
          <a:p>
            <a:pPr marL="0" indent="0" algn="ctr">
              <a:buNone/>
            </a:pPr>
            <a:r>
              <a:rPr lang="ru-RU" sz="1800" dirty="0"/>
              <a:t>Была ребёнком. 10 лет.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Многодетная </a:t>
            </a:r>
            <a:r>
              <a:rPr lang="ru-RU" sz="1800" dirty="0"/>
              <a:t>семья. Голодали.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982" y="0"/>
            <a:ext cx="2095374" cy="35197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195" y="0"/>
            <a:ext cx="2659090" cy="35197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590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7481" y="1078965"/>
            <a:ext cx="3678730" cy="1798706"/>
          </a:xfrm>
        </p:spPr>
        <p:txBody>
          <a:bodyPr>
            <a:noAutofit/>
          </a:bodyPr>
          <a:lstStyle/>
          <a:p>
            <a:pPr algn="ctr" fontAlgn="base"/>
            <a:r>
              <a:rPr lang="ru-RU" sz="2800" dirty="0" smtClean="0"/>
              <a:t>Михалков </a:t>
            </a:r>
            <a:br>
              <a:rPr lang="ru-RU" sz="2800" dirty="0" smtClean="0"/>
            </a:br>
            <a:r>
              <a:rPr lang="ru-RU" sz="2800" dirty="0"/>
              <a:t>Сергей Владимирович</a:t>
            </a:r>
            <a:br>
              <a:rPr lang="ru-RU" sz="2800" dirty="0"/>
            </a:br>
            <a:r>
              <a:rPr lang="ru-RU" sz="2800" dirty="0">
                <a:solidFill>
                  <a:schemeClr val="tx1"/>
                </a:solidFill>
              </a:rPr>
              <a:t>«Детский </a:t>
            </a:r>
            <a:r>
              <a:rPr lang="ru-RU" sz="2800" dirty="0" smtClean="0">
                <a:solidFill>
                  <a:schemeClr val="tx1"/>
                </a:solidFill>
              </a:rPr>
              <a:t>ботинок»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u="sng" dirty="0" smtClean="0">
                <a:solidFill>
                  <a:schemeClr val="tx1"/>
                </a:solidFill>
              </a:rPr>
              <a:t>отрывок</a:t>
            </a:r>
            <a:endParaRPr lang="ru-RU" sz="2800" i="1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344" y="83758"/>
            <a:ext cx="3758516" cy="5515854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Занесенный в </a:t>
            </a:r>
            <a:r>
              <a:rPr lang="ru-RU" sz="1600" dirty="0" smtClean="0"/>
              <a:t>графу</a:t>
            </a:r>
          </a:p>
          <a:p>
            <a:pPr marL="0" indent="0">
              <a:buNone/>
            </a:pPr>
            <a:r>
              <a:rPr lang="ru-RU" sz="1600" dirty="0"/>
              <a:t>С аккуратностью чисто немецкой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Он на складе </a:t>
            </a:r>
            <a:r>
              <a:rPr lang="ru-RU" sz="1600" dirty="0" smtClean="0"/>
              <a:t>лежал</a:t>
            </a:r>
          </a:p>
          <a:p>
            <a:pPr marL="0" indent="0">
              <a:buNone/>
            </a:pPr>
            <a:r>
              <a:rPr lang="ru-RU" sz="1600" dirty="0"/>
              <a:t>Среди обуви взрослой и детской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Его номер по книге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r>
              <a:rPr lang="ru-RU" sz="1600" dirty="0"/>
              <a:t>"Три тысячи двести девятый</a:t>
            </a:r>
            <a:r>
              <a:rPr lang="ru-RU" sz="1600" dirty="0" smtClean="0"/>
              <a:t>".</a:t>
            </a:r>
          </a:p>
          <a:p>
            <a:pPr marL="0" indent="0">
              <a:buNone/>
            </a:pPr>
            <a:r>
              <a:rPr lang="ru-RU" sz="1600" dirty="0"/>
              <a:t>"Обувь детская. Ношена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Правый ботинок. С заплатой</a:t>
            </a:r>
            <a:r>
              <a:rPr lang="ru-RU" sz="1600" dirty="0" smtClean="0"/>
              <a:t>...«</a:t>
            </a:r>
          </a:p>
          <a:p>
            <a:pPr marL="0" indent="0">
              <a:buNone/>
            </a:pPr>
            <a:r>
              <a:rPr lang="ru-RU" sz="1600" dirty="0"/>
              <a:t>Кто чинил его? Где</a:t>
            </a:r>
            <a:r>
              <a:rPr lang="ru-RU" sz="1600" dirty="0" smtClean="0"/>
              <a:t>?</a:t>
            </a:r>
          </a:p>
          <a:p>
            <a:pPr marL="0" indent="0">
              <a:buNone/>
            </a:pPr>
            <a:r>
              <a:rPr lang="ru-RU" sz="1600" dirty="0"/>
              <a:t>В Мелитополе? В Кракове? В Вене</a:t>
            </a:r>
            <a:r>
              <a:rPr lang="ru-RU" sz="1600" dirty="0" smtClean="0"/>
              <a:t>?</a:t>
            </a:r>
          </a:p>
          <a:p>
            <a:pPr marL="0" indent="0">
              <a:buNone/>
            </a:pPr>
            <a:r>
              <a:rPr lang="ru-RU" sz="1600" dirty="0"/>
              <a:t>Кто носил его? Владек</a:t>
            </a:r>
            <a:r>
              <a:rPr lang="ru-RU" sz="1600" dirty="0" smtClean="0"/>
              <a:t>?</a:t>
            </a:r>
          </a:p>
          <a:p>
            <a:pPr marL="0" indent="0">
              <a:buNone/>
            </a:pPr>
            <a:r>
              <a:rPr lang="ru-RU" sz="1600" dirty="0"/>
              <a:t>Или русская девочка Женя?..</a:t>
            </a:r>
            <a:endParaRPr lang="ru-RU" sz="16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845860" y="83758"/>
            <a:ext cx="3599969" cy="5515854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Как попал он сюда, в этот склад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В этот список проклятый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Под порядковый </a:t>
            </a:r>
            <a:r>
              <a:rPr lang="ru-RU" sz="1600" dirty="0" smtClean="0"/>
              <a:t>номер</a:t>
            </a:r>
          </a:p>
          <a:p>
            <a:pPr marL="0" indent="0">
              <a:buNone/>
            </a:pPr>
            <a:r>
              <a:rPr lang="ru-RU" sz="1600" dirty="0"/>
              <a:t>"Три тысячи двести девятый</a:t>
            </a:r>
            <a:r>
              <a:rPr lang="ru-RU" sz="1600" dirty="0" smtClean="0"/>
              <a:t>"?</a:t>
            </a:r>
          </a:p>
          <a:p>
            <a:pPr marL="0" indent="0">
              <a:buNone/>
            </a:pPr>
            <a:r>
              <a:rPr lang="ru-RU" sz="1600" dirty="0"/>
              <a:t>Неужели другой не </a:t>
            </a:r>
            <a:r>
              <a:rPr lang="ru-RU" sz="1600" dirty="0" smtClean="0"/>
              <a:t>нашлось</a:t>
            </a:r>
          </a:p>
          <a:p>
            <a:pPr marL="0" indent="0">
              <a:buNone/>
            </a:pPr>
            <a:r>
              <a:rPr lang="ru-RU" sz="1600" dirty="0"/>
              <a:t>В целом мире дороги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Кроме той, по </a:t>
            </a:r>
            <a:r>
              <a:rPr lang="ru-RU" sz="1600" dirty="0" smtClean="0"/>
              <a:t>которой</a:t>
            </a:r>
          </a:p>
          <a:p>
            <a:pPr marL="0" indent="0">
              <a:buNone/>
            </a:pPr>
            <a:r>
              <a:rPr lang="ru-RU" sz="1600" dirty="0"/>
              <a:t>Пришли эти детские </a:t>
            </a:r>
            <a:r>
              <a:rPr lang="ru-RU" sz="1600" dirty="0" smtClean="0"/>
              <a:t>ноги</a:t>
            </a:r>
          </a:p>
          <a:p>
            <a:pPr marL="0" indent="0">
              <a:buNone/>
            </a:pPr>
            <a:r>
              <a:rPr lang="ru-RU" sz="1600" dirty="0"/>
              <a:t>В это страшное место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Где вешали, жгли и пытали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А потом </a:t>
            </a:r>
            <a:r>
              <a:rPr lang="ru-RU" sz="1600" dirty="0" smtClean="0"/>
              <a:t>хладнокровно</a:t>
            </a:r>
          </a:p>
          <a:p>
            <a:pPr marL="0" indent="0">
              <a:buNone/>
            </a:pPr>
            <a:r>
              <a:rPr lang="ru-RU" sz="1600" dirty="0"/>
              <a:t>Одежду убитых считали</a:t>
            </a:r>
            <a:r>
              <a:rPr lang="ru-RU" sz="1600" dirty="0" smtClean="0"/>
              <a:t>?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947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520" y="645191"/>
            <a:ext cx="5758542" cy="664029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Михалков </a:t>
            </a:r>
            <a:r>
              <a:rPr lang="ru-RU" sz="2800" dirty="0"/>
              <a:t>Сергей Владимирович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197" y="1418962"/>
            <a:ext cx="6897188" cy="11994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В годы Великой Отечественной </a:t>
            </a:r>
            <a:r>
              <a:rPr lang="ru-RU" dirty="0" smtClean="0"/>
              <a:t>войны </a:t>
            </a:r>
            <a:r>
              <a:rPr lang="ru-RU" dirty="0"/>
              <a:t>Михалков работал военным корреспондентом в действующей армии, уволился в запас в звании подполковника.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505" y="0"/>
            <a:ext cx="3927661" cy="26184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9290" y="2823978"/>
            <a:ext cx="9802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основе стихотворения – подлинный случай.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Михалков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 потрясен увиденным в одном из освобожденных концлагерей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i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 этого стихотворения поднимает тему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бесчеловечного отношения фашистов к людям, к детям как вещам. Детский ботинок (аллегория) – символ жизни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семьи, несбывшихся надежд и смерти от рук нелюдей.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каждого своя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история отчаянного спасения, неудач или покорности перед страшной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судьбой… (бесчисленное количество вопросов без ответов). Поэт с болью и гневом трижды повторяет порядковый номер, показывая масштаб трагедии и зверство и бесчеловечность нацистов (инверсия –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список проклятый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6091" y="1975469"/>
            <a:ext cx="3821653" cy="172372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/>
              <a:t>Тушнова</a:t>
            </a:r>
            <a:r>
              <a:rPr lang="ru-RU" sz="2800" b="1" dirty="0"/>
              <a:t>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 smtClean="0"/>
              <a:t>Вероника</a:t>
            </a:r>
            <a:r>
              <a:rPr lang="ru-RU" sz="2800" b="1" dirty="0" smtClean="0"/>
              <a:t> </a:t>
            </a:r>
            <a:r>
              <a:rPr lang="ru-RU" sz="2800" dirty="0" smtClean="0"/>
              <a:t>Михайловна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dirty="0" smtClean="0">
                <a:solidFill>
                  <a:schemeClr val="tx1"/>
                </a:solidFill>
              </a:rPr>
              <a:t>Кукла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i="1" u="sng" dirty="0" smtClean="0">
                <a:solidFill>
                  <a:schemeClr val="tx1"/>
                </a:solidFill>
              </a:rPr>
              <a:t>отрывок</a:t>
            </a:r>
            <a:endParaRPr lang="ru-RU" sz="1200" i="1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05" y="83758"/>
            <a:ext cx="4013181" cy="5507146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Много нынче в памяти потухло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а живет безделица, пустяк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r>
              <a:rPr lang="ru-RU" sz="1600" dirty="0"/>
              <a:t>девочкой потерянная </a:t>
            </a:r>
            <a:r>
              <a:rPr lang="ru-RU" sz="1600" dirty="0" smtClean="0"/>
              <a:t>кукла</a:t>
            </a:r>
          </a:p>
          <a:p>
            <a:pPr marL="0" indent="0">
              <a:buNone/>
            </a:pPr>
            <a:r>
              <a:rPr lang="ru-RU" sz="1600" dirty="0"/>
              <a:t>на железных скрещенных путях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Над платформой пар от </a:t>
            </a:r>
            <a:r>
              <a:rPr lang="ru-RU" sz="1600" dirty="0" smtClean="0"/>
              <a:t>паровозов</a:t>
            </a:r>
          </a:p>
          <a:p>
            <a:pPr marL="0" indent="0">
              <a:buNone/>
            </a:pPr>
            <a:r>
              <a:rPr lang="ru-RU" sz="1600" dirty="0"/>
              <a:t>низко плыл, в равнину уходя</a:t>
            </a:r>
            <a:r>
              <a:rPr lang="ru-RU" sz="1600" dirty="0" smtClean="0"/>
              <a:t>...</a:t>
            </a:r>
          </a:p>
          <a:p>
            <a:pPr marL="0" indent="0">
              <a:buNone/>
            </a:pPr>
            <a:r>
              <a:rPr lang="ru-RU" sz="1600" dirty="0"/>
              <a:t>Теплый дождь шушукался в березах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но никто не замечал дождя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Эшелоны шли тогда к востоку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молча шли, без света и воды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полные внезапной и жестокой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горькой человеческой беды</a:t>
            </a:r>
            <a:r>
              <a:rPr lang="ru-RU" sz="1600" dirty="0" smtClean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45833" y="83758"/>
            <a:ext cx="3870258" cy="5507146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Девочка кричала и </a:t>
            </a:r>
            <a:r>
              <a:rPr lang="ru-RU" sz="1600" dirty="0" smtClean="0"/>
              <a:t>просила</a:t>
            </a:r>
          </a:p>
          <a:p>
            <a:pPr marL="0" indent="0">
              <a:buNone/>
            </a:pPr>
            <a:r>
              <a:rPr lang="ru-RU" sz="1600" dirty="0"/>
              <a:t>и рвалась из материнских рук</a:t>
            </a:r>
            <a:r>
              <a:rPr lang="ru-RU" sz="1600" dirty="0" smtClean="0"/>
              <a:t>,—</a:t>
            </a:r>
          </a:p>
          <a:p>
            <a:pPr marL="0" indent="0">
              <a:buNone/>
            </a:pPr>
            <a:r>
              <a:rPr lang="ru-RU" sz="1600" dirty="0"/>
              <a:t>показалась ей такой </a:t>
            </a:r>
            <a:r>
              <a:rPr lang="ru-RU" sz="1600" dirty="0" smtClean="0"/>
              <a:t>красивой</a:t>
            </a:r>
          </a:p>
          <a:p>
            <a:pPr marL="0" indent="0">
              <a:buNone/>
            </a:pPr>
            <a:r>
              <a:rPr lang="ru-RU" sz="1600" dirty="0"/>
              <a:t>и желанной эта кукла вдруг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Но никто не подал ей игрушки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и толпа, к посадке торопясь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куклу затоптала у </a:t>
            </a:r>
            <a:r>
              <a:rPr lang="ru-RU" sz="1600" dirty="0" smtClean="0"/>
              <a:t>теплушки</a:t>
            </a:r>
          </a:p>
          <a:p>
            <a:pPr marL="0" indent="0">
              <a:buNone/>
            </a:pPr>
            <a:r>
              <a:rPr lang="ru-RU" sz="1600" dirty="0"/>
              <a:t>в жидкую струящуюся грязь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Маленькая смерти не поверит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и разлуки не поймет она</a:t>
            </a:r>
            <a:r>
              <a:rPr lang="ru-RU" sz="1600" dirty="0" smtClean="0"/>
              <a:t>...</a:t>
            </a:r>
          </a:p>
          <a:p>
            <a:pPr marL="0" indent="0">
              <a:buNone/>
            </a:pPr>
            <a:r>
              <a:rPr lang="ru-RU" sz="1600" dirty="0"/>
              <a:t>Так хоть этой крохотной </a:t>
            </a:r>
            <a:r>
              <a:rPr lang="ru-RU" sz="1600" dirty="0" smtClean="0"/>
              <a:t>потерей</a:t>
            </a:r>
          </a:p>
          <a:p>
            <a:pPr marL="0" indent="0">
              <a:buNone/>
            </a:pPr>
            <a:r>
              <a:rPr lang="ru-RU" sz="1600" dirty="0"/>
              <a:t>дотянулась до нее война.</a:t>
            </a:r>
          </a:p>
        </p:txBody>
      </p:sp>
    </p:spTree>
    <p:extLst>
      <p:ext uri="{BB962C8B-B14F-4D97-AF65-F5344CB8AC3E}">
        <p14:creationId xmlns:p14="http://schemas.microsoft.com/office/powerpoint/2010/main" val="34973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235131"/>
            <a:ext cx="11164387" cy="498130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Сборник посвящен памяти 4 семей – это наши прабабушки и прадедушки.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Война застала их в разные периоды жизни: кто-то воевал, кто-то был нашим ровесником – подростком, кто-то был совсем маленьким ребенком.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война не прошла мимо, она оставила след на сердце каждого из них…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Наши прабабушки и прадедушки не охотно рассказывали про это тяжелое время…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сейчас многих из них нет в живых…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ОДНАКО память о жизни ЛЮДЕЙ в годы войны жива благодаря творчеству поэтов </a:t>
            </a:r>
            <a:r>
              <a:rPr lang="en-US" sz="2000" dirty="0" smtClean="0">
                <a:solidFill>
                  <a:schemeClr val="tx1"/>
                </a:solidFill>
              </a:rPr>
              <a:t>XX </a:t>
            </a:r>
            <a:r>
              <a:rPr lang="ru-RU" sz="2000" dirty="0" smtClean="0">
                <a:solidFill>
                  <a:schemeClr val="tx1"/>
                </a:solidFill>
              </a:rPr>
              <a:t>ВЕКА.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Прочитайте на страницах этого сборника про наших прабабушек и прадедушек, про их судьбы в годы войны и убедитесь сами, что каждая судьба нашла отклик в отрывках СТИХОТВОРЕНИЙ известных поэтов </a:t>
            </a:r>
            <a:r>
              <a:rPr lang="en-US" sz="2000" dirty="0">
                <a:solidFill>
                  <a:schemeClr val="tx1"/>
                </a:solidFill>
              </a:rPr>
              <a:t>XX </a:t>
            </a:r>
            <a:r>
              <a:rPr lang="ru-RU" sz="2000" dirty="0">
                <a:solidFill>
                  <a:schemeClr val="tx1"/>
                </a:solidFill>
              </a:rPr>
              <a:t>ВЕКА (ФИЛАТОВ Н.А., СЛУЦКИЙ Б.А., САМОЙЛОВ Д.С., МИЛАНИЧ Л.И., МИХАЛКОВ С.В., ТУШНОВА В.М., БАРТО А.Л., СУРКОВ А.А</a:t>
            </a:r>
            <a:r>
              <a:rPr lang="ru-RU" sz="2000" dirty="0" smtClean="0">
                <a:solidFill>
                  <a:schemeClr val="tx1"/>
                </a:solidFill>
              </a:rPr>
              <a:t>.).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МЫ ПОСТАРАЛИСЬ ПОКАЗАТЬ КРАТКИМИ БИОГРАФИЧЕСКИМИ СПРАВКАМИ И КОММЕНТАРИЯМИ К СТИХОТВОРЕНИЯМ, ЧТО Тема войны для КАЖДОГО АВТОРА близкая и личная…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они видели и пережили страдания и боль, как и наши прабабушки и прадедушки.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480" y="413838"/>
            <a:ext cx="5758542" cy="664029"/>
          </a:xfrm>
        </p:spPr>
        <p:txBody>
          <a:bodyPr>
            <a:noAutofit/>
          </a:bodyPr>
          <a:lstStyle/>
          <a:p>
            <a:r>
              <a:rPr lang="ru-RU" sz="2800" dirty="0" err="1"/>
              <a:t>Тушнова</a:t>
            </a:r>
            <a:r>
              <a:rPr lang="ru-RU" sz="2800" b="1" dirty="0"/>
              <a:t> </a:t>
            </a:r>
            <a:r>
              <a:rPr lang="ru-RU" sz="2800" dirty="0" smtClean="0"/>
              <a:t>Вероника</a:t>
            </a:r>
            <a:r>
              <a:rPr lang="ru-RU" sz="2800" b="1" dirty="0" smtClean="0"/>
              <a:t> </a:t>
            </a:r>
            <a:r>
              <a:rPr lang="ru-RU" sz="2800" dirty="0" smtClean="0"/>
              <a:t>Михайловна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6795" y="1077867"/>
            <a:ext cx="6742611" cy="243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В 1941 </a:t>
            </a:r>
            <a:r>
              <a:rPr lang="ru-RU" sz="1800" dirty="0" smtClean="0"/>
              <a:t>году поступает </a:t>
            </a:r>
            <a:r>
              <a:rPr lang="ru-RU" sz="1800" dirty="0"/>
              <a:t>в Литературный институт им. А. М. Горького. Но учиться там не довелось: с началом Великой Отечественной войны вместе с матерью и маленькой дочкой Наташей эвакуировалась в Казань, где работала палатным врачом нейрохирургического госпиталя для раненых бойцов Красной Армии. </a:t>
            </a:r>
            <a:r>
              <a:rPr lang="ru-RU" sz="1800" dirty="0" smtClean="0"/>
              <a:t>в </a:t>
            </a:r>
            <a:r>
              <a:rPr lang="ru-RU" sz="1800" dirty="0"/>
              <a:t>феврале 1943 года, возвращается в Москву, работает врачом-ординатором в госпитале.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046" y="1"/>
            <a:ext cx="3917768" cy="29383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6795" y="3516803"/>
            <a:ext cx="109923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 поднимает тему детства – разбитого и опаленного войной, потерянного детства.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Миллионы детей стали свидетелями ужасов войны, смертей и издевательств, эти воспоминания никогда не уйдут из памяти, с ними надо научиться жить, нужно снова научиться верить в чудеса, мечтать и видеть прекрасное (…показалась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ей такой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красивой и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желанной эта кукла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вдруг…).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Кукла – это символ потерянного (аллегория), растерзанного детства, которое никто не может вернуть маленьким детям (…но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никто не подал ей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игрушки…,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толпа, к посадке торопясь,</a:t>
            </a: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куклу затоптала у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теплушки…)</a:t>
            </a:r>
          </a:p>
        </p:txBody>
      </p:sp>
    </p:spTree>
    <p:extLst>
      <p:ext uri="{BB962C8B-B14F-4D97-AF65-F5344CB8AC3E}">
        <p14:creationId xmlns:p14="http://schemas.microsoft.com/office/powerpoint/2010/main" val="6185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346" y="2183674"/>
            <a:ext cx="7212872" cy="1151965"/>
          </a:xfrm>
        </p:spPr>
        <p:txBody>
          <a:bodyPr>
            <a:noAutofit/>
          </a:bodyPr>
          <a:lstStyle/>
          <a:p>
            <a:r>
              <a:rPr lang="ru-RU" sz="11500" dirty="0" smtClean="0"/>
              <a:t>Семья Сурковы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38213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666066"/>
            <a:ext cx="5663339" cy="2734733"/>
          </a:xfrm>
          <a:solidFill>
            <a:srgbClr val="EDEDED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/>
              <a:t>Александр </a:t>
            </a:r>
            <a:r>
              <a:rPr lang="ru-RU" sz="3000" dirty="0" err="1"/>
              <a:t>михайлович</a:t>
            </a:r>
            <a:endParaRPr lang="ru-RU" sz="3000" dirty="0"/>
          </a:p>
          <a:p>
            <a:pPr marL="0" indent="0" algn="ctr">
              <a:buNone/>
            </a:pPr>
            <a:r>
              <a:rPr lang="ru-RU" dirty="0" smtClean="0"/>
              <a:t>02.11.1929-12.04.1994</a:t>
            </a:r>
            <a:endParaRPr lang="ru-RU" dirty="0"/>
          </a:p>
          <a:p>
            <a:pPr marL="0" indent="0" algn="ctr">
              <a:buNone/>
            </a:pPr>
            <a:r>
              <a:rPr lang="ru-RU" sz="1800" dirty="0" smtClean="0"/>
              <a:t>Был ребёнком. 12 лет.</a:t>
            </a:r>
          </a:p>
          <a:p>
            <a:pPr marL="0" indent="0" algn="ctr">
              <a:buNone/>
            </a:pPr>
            <a:r>
              <a:rPr lang="ru-RU" sz="1800" dirty="0" smtClean="0"/>
              <a:t>ждал </a:t>
            </a:r>
            <a:r>
              <a:rPr lang="ru-RU" sz="1800" dirty="0"/>
              <a:t>брата с </a:t>
            </a:r>
            <a:r>
              <a:rPr lang="ru-RU" sz="1800" dirty="0" smtClean="0"/>
              <a:t>фронта.</a:t>
            </a:r>
            <a:endParaRPr lang="ru-RU" sz="1800" dirty="0"/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359328" y="3666066"/>
            <a:ext cx="4990828" cy="2734732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/>
              <a:t>татьяна</a:t>
            </a:r>
            <a:r>
              <a:rPr lang="ru-RU" sz="2800" dirty="0"/>
              <a:t> Михайловна</a:t>
            </a:r>
          </a:p>
          <a:p>
            <a:pPr marL="0" indent="0" algn="ctr">
              <a:buNone/>
            </a:pPr>
            <a:r>
              <a:rPr lang="ru-RU" dirty="0" smtClean="0"/>
              <a:t>05.06.1932-20.10.2013</a:t>
            </a:r>
            <a:endParaRPr lang="ru-RU" dirty="0"/>
          </a:p>
          <a:p>
            <a:pPr marL="0" indent="0" algn="ctr">
              <a:buNone/>
            </a:pPr>
            <a:r>
              <a:rPr lang="ru-RU" sz="1800" dirty="0"/>
              <a:t>Была ребёнком. 11 лет.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Помогала </a:t>
            </a:r>
            <a:r>
              <a:rPr lang="ru-RU" sz="1800" dirty="0"/>
              <a:t>в колхозе.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34" y="0"/>
            <a:ext cx="2468281" cy="35182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63" y="68943"/>
            <a:ext cx="2312122" cy="3449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904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7623" y="2077090"/>
            <a:ext cx="5259978" cy="1771359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Агния </a:t>
            </a:r>
            <a:r>
              <a:rPr lang="ru-RU" sz="2800" dirty="0" smtClean="0"/>
              <a:t>ЛЬВОВНА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Мой брат уходит на </a:t>
            </a:r>
            <a:r>
              <a:rPr lang="ru-RU" sz="2800" dirty="0" smtClean="0">
                <a:solidFill>
                  <a:schemeClr val="tx1"/>
                </a:solidFill>
              </a:rPr>
              <a:t>войну»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02041" y="1576444"/>
            <a:ext cx="3683467" cy="2772653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Мой брат уходит на войну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Что </a:t>
            </a:r>
            <a:r>
              <a:rPr lang="ru-RU" sz="1800" dirty="0"/>
              <a:t>мне сказать ему</a:t>
            </a:r>
            <a:r>
              <a:rPr lang="ru-RU" sz="1800" dirty="0" smtClean="0"/>
              <a:t>?</a:t>
            </a:r>
          </a:p>
          <a:p>
            <a:pPr marL="0" indent="0">
              <a:buNone/>
            </a:pPr>
            <a:r>
              <a:rPr lang="ru-RU" sz="1800" dirty="0" smtClean="0"/>
              <a:t>Ему </a:t>
            </a:r>
            <a:r>
              <a:rPr lang="ru-RU" sz="1800" dirty="0"/>
              <a:t>я руку протяну</a:t>
            </a:r>
            <a:r>
              <a:rPr lang="ru-RU" sz="1800" dirty="0" smtClean="0"/>
              <a:t>,</a:t>
            </a:r>
          </a:p>
          <a:p>
            <a:pPr marL="0" indent="0">
              <a:buNone/>
            </a:pPr>
            <a:r>
              <a:rPr lang="ru-RU" sz="1800" dirty="0" smtClean="0"/>
              <a:t>Его </a:t>
            </a:r>
            <a:r>
              <a:rPr lang="ru-RU" sz="1800" dirty="0"/>
              <a:t>я обниму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Ему </a:t>
            </a:r>
            <a:r>
              <a:rPr lang="ru-RU" sz="1800" dirty="0"/>
              <a:t>не надо слов моих</a:t>
            </a:r>
            <a:r>
              <a:rPr lang="ru-RU" sz="1800" dirty="0" smtClean="0"/>
              <a:t>,</a:t>
            </a:r>
          </a:p>
          <a:p>
            <a:pPr marL="0" indent="0">
              <a:buNone/>
            </a:pPr>
            <a:r>
              <a:rPr lang="ru-RU" sz="1800" dirty="0" smtClean="0"/>
              <a:t>Он </a:t>
            </a:r>
            <a:r>
              <a:rPr lang="ru-RU" sz="1800" dirty="0"/>
              <a:t>будет биться за двоих.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2575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544" y="344168"/>
            <a:ext cx="5758542" cy="664029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Агния </a:t>
            </a:r>
            <a:r>
              <a:rPr lang="ru-RU" sz="2800" dirty="0" err="1" smtClean="0"/>
              <a:t>львовна</a:t>
            </a:r>
            <a:r>
              <a:rPr lang="ru-RU" sz="2800" dirty="0" smtClean="0"/>
              <a:t> </a:t>
            </a:r>
            <a:r>
              <a:rPr lang="ru-RU" sz="2800" dirty="0" err="1" smtClean="0"/>
              <a:t>Барто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6793" y="1088039"/>
            <a:ext cx="7831183" cy="1742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Во время Великой Отечественной войны семья </a:t>
            </a:r>
            <a:r>
              <a:rPr lang="ru-RU" sz="1800" dirty="0" err="1"/>
              <a:t>Барто</a:t>
            </a:r>
            <a:r>
              <a:rPr lang="ru-RU" sz="1800" dirty="0"/>
              <a:t> была эвакуирована в Свердловск. Там Агнии пришлось освоить профессию токаря. Премию, полученную во время войны, она отдала на строительство </a:t>
            </a:r>
            <a:r>
              <a:rPr lang="ru-RU" sz="1800" dirty="0" smtClean="0"/>
              <a:t>танка. В </a:t>
            </a:r>
            <a:r>
              <a:rPr lang="ru-RU" sz="1800" dirty="0"/>
              <a:t>1944 году семья вернулась в Москву. Сын Гарик погиб 5 мая 1945 года в возрасте 18 лет — был сбит грузовиком во время катания на велосипеде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291" y="0"/>
            <a:ext cx="2562633" cy="36863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6793" y="3212003"/>
            <a:ext cx="8170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Чудесное детское стихотворение, всего несколько строк…а сколько смысла.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Брат идет воевать, защищать Родину, бороться с врагом, с неприятелем, с бесчинствами и агрессией фашистов.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Малыш гордится братом, хочет быть похожим на него, потому что он смелый, честный, добрый и обязательно победит.</a:t>
            </a:r>
          </a:p>
        </p:txBody>
      </p:sp>
    </p:spTree>
    <p:extLst>
      <p:ext uri="{BB962C8B-B14F-4D97-AF65-F5344CB8AC3E}">
        <p14:creationId xmlns:p14="http://schemas.microsoft.com/office/powerpoint/2010/main" val="23718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5506" y="1970891"/>
            <a:ext cx="4150658" cy="171802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Сурков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Алексей Александрович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«Стали </a:t>
            </a:r>
            <a:r>
              <a:rPr lang="ru-RU" sz="2800" dirty="0">
                <a:solidFill>
                  <a:schemeClr val="tx1"/>
                </a:solidFill>
              </a:rPr>
              <a:t>в августе ночи длинны, </a:t>
            </a:r>
            <a:r>
              <a:rPr lang="ru-RU" sz="2800" dirty="0" smtClean="0">
                <a:solidFill>
                  <a:schemeClr val="tx1"/>
                </a:solidFill>
              </a:rPr>
              <a:t>темны»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344" y="83758"/>
            <a:ext cx="3936016" cy="5492290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Стали в августе ночи длинны, темны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Осень в стёкла стучит дождём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Дочка шепчет: - Мама, дойдём до </a:t>
            </a:r>
            <a:r>
              <a:rPr lang="ru-RU" sz="1600" dirty="0" smtClean="0"/>
              <a:t>войны</a:t>
            </a:r>
          </a:p>
          <a:p>
            <a:pPr marL="0" indent="0">
              <a:buNone/>
            </a:pPr>
            <a:r>
              <a:rPr lang="ru-RU" sz="1600" dirty="0"/>
              <a:t>И его домой приведём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Что </a:t>
            </a:r>
            <a:r>
              <a:rPr lang="ru-RU" sz="1600" dirty="0"/>
              <a:t>ты, ласточка</a:t>
            </a:r>
            <a:r>
              <a:rPr lang="ru-RU" sz="1600" dirty="0" smtClean="0"/>
              <a:t>!</a:t>
            </a:r>
          </a:p>
          <a:p>
            <a:pPr marL="0" indent="0">
              <a:buNone/>
            </a:pPr>
            <a:r>
              <a:rPr lang="ru-RU" sz="1600" dirty="0"/>
              <a:t>Слышишь, как плачет дождь</a:t>
            </a:r>
            <a:r>
              <a:rPr lang="ru-RU" sz="1600" dirty="0" smtClean="0"/>
              <a:t>!</a:t>
            </a:r>
          </a:p>
          <a:p>
            <a:pPr marL="0" indent="0">
              <a:buNone/>
            </a:pPr>
            <a:r>
              <a:rPr lang="ru-RU" sz="1600" dirty="0"/>
              <a:t>Заплутала в дожде луна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Разве ты его в дальних лесах найдёшь</a:t>
            </a:r>
            <a:r>
              <a:rPr lang="ru-RU" sz="1600" dirty="0" smtClean="0"/>
              <a:t>?</a:t>
            </a:r>
          </a:p>
          <a:p>
            <a:pPr marL="0" indent="0">
              <a:buNone/>
            </a:pPr>
            <a:r>
              <a:rPr lang="ru-RU" sz="1600" dirty="0"/>
              <a:t>Ночь сегодня темным-темна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Спи, забудься, касатка! Дыши легко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Перепутала ночь пути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Ты совсем ещё крошка. Война далеко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И тебе до неё не дойти.</a:t>
            </a:r>
            <a:endParaRPr lang="ru-RU" sz="16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23360" y="83758"/>
            <a:ext cx="3865581" cy="5492290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Мы в письме нарисуем ручку твою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А письмо отдадим стрижу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Хочешь, доченька, песню тебе спою</a:t>
            </a:r>
            <a:r>
              <a:rPr lang="ru-RU" sz="1600" dirty="0" smtClean="0"/>
              <a:t>?</a:t>
            </a:r>
          </a:p>
          <a:p>
            <a:pPr marL="0" indent="0">
              <a:buNone/>
            </a:pPr>
            <a:r>
              <a:rPr lang="ru-RU" sz="1600" dirty="0"/>
              <a:t>Хочешь, сказочку расскажу</a:t>
            </a:r>
            <a:r>
              <a:rPr lang="ru-RU" sz="1600" dirty="0" smtClean="0"/>
              <a:t>?</a:t>
            </a:r>
          </a:p>
          <a:p>
            <a:pPr marL="0" indent="0">
              <a:buNone/>
            </a:pPr>
            <a:r>
              <a:rPr lang="ru-RU" sz="1600" dirty="0"/>
              <a:t>Глухо капли дождя по стеклу стучат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Притаился ребёнок, смолк</a:t>
            </a:r>
            <a:r>
              <a:rPr lang="ru-RU" sz="1600" dirty="0" smtClean="0"/>
              <a:t>…</a:t>
            </a:r>
          </a:p>
          <a:p>
            <a:pPr marL="0" indent="0">
              <a:buNone/>
            </a:pPr>
            <a:r>
              <a:rPr lang="ru-RU" sz="1600" dirty="0" smtClean="0"/>
              <a:t>На </a:t>
            </a:r>
            <a:r>
              <a:rPr lang="ru-RU" sz="1600" dirty="0"/>
              <a:t>добычу поджарых своих </a:t>
            </a:r>
            <a:r>
              <a:rPr lang="ru-RU" sz="1600" dirty="0" smtClean="0"/>
              <a:t>волчат</a:t>
            </a:r>
          </a:p>
          <a:p>
            <a:pPr marL="0" indent="0">
              <a:buNone/>
            </a:pPr>
            <a:r>
              <a:rPr lang="ru-RU" sz="1600" dirty="0"/>
              <a:t>Вывел тощий немецкий волк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Волк ползёт по просторам твоей земли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Хочет крови твоей добыть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чтобы </a:t>
            </a:r>
            <a:r>
              <a:rPr lang="ru-RU" sz="1600" dirty="0"/>
              <a:t>воины наши домой пришли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Надо злого волка убить</a:t>
            </a:r>
            <a:r>
              <a:rPr lang="ru-RU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481" y="268194"/>
            <a:ext cx="5758542" cy="664029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Сурков </a:t>
            </a:r>
            <a:r>
              <a:rPr lang="ru-RU" sz="2800" dirty="0"/>
              <a:t>Алексей Александрович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0563" y="932224"/>
            <a:ext cx="7495844" cy="2403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В годы войны Сурков </a:t>
            </a:r>
            <a:r>
              <a:rPr lang="ru-RU" sz="1800" dirty="0"/>
              <a:t>был военным корреспондентом фронтовой газеты «Красноармейская правда» и спецкором газеты «Красная звезда», </a:t>
            </a:r>
            <a:r>
              <a:rPr lang="ru-RU" sz="1800" dirty="0" smtClean="0"/>
              <a:t>работал </a:t>
            </a:r>
            <a:r>
              <a:rPr lang="ru-RU" sz="1800" dirty="0"/>
              <a:t>в газете «Боевой натиск». Участвовал в обороне Москвы, воевал в Белоруссии. По результатам командировки издал в 1944 году книгу очерков «Огни Большого Урала. Письма о советском тыле</a:t>
            </a:r>
            <a:r>
              <a:rPr lang="ru-RU" sz="1800" dirty="0" smtClean="0"/>
              <a:t>». В </a:t>
            </a:r>
            <a:r>
              <a:rPr lang="ru-RU" sz="1800" dirty="0"/>
              <a:t>июне 1945 года посетил </a:t>
            </a:r>
            <a:r>
              <a:rPr lang="ru-RU" sz="1800" dirty="0" smtClean="0"/>
              <a:t>Берлин; </a:t>
            </a:r>
            <a:r>
              <a:rPr lang="ru-RU" sz="1800" dirty="0"/>
              <a:t>по материалам поездки написал сборник </a:t>
            </a:r>
            <a:r>
              <a:rPr lang="ru-RU" sz="1800" dirty="0" smtClean="0"/>
              <a:t>стихов. </a:t>
            </a:r>
            <a:r>
              <a:rPr lang="ru-RU" sz="1800" dirty="0"/>
              <a:t>Окончил войну в звании </a:t>
            </a:r>
            <a:r>
              <a:rPr lang="ru-RU" sz="1800" dirty="0" smtClean="0"/>
              <a:t>подполковника. 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493" y="0"/>
            <a:ext cx="3924701" cy="26215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9897" y="3494540"/>
            <a:ext cx="106941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Стихотворение посвящено мучительному ожиданию конца войны, надежде, что скоро домой вернуться родные и близкие живые и невредимые.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Ручка малышки – символ жизни, ради которой ее папа сражается на фронте и обязательно победит.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 стихотворения сравнивает врага с диким зверем, которого надо поймать и убить (…Волк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ползёт по просторам твоей земли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Хочет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крови твоей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добыть, чтобы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воины наши домой пришли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надо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злого волка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убить…)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235131"/>
            <a:ext cx="11164387" cy="498130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 Сборнике представлены стихотворения разных авторов </a:t>
            </a:r>
            <a:r>
              <a:rPr lang="en-US" sz="2400" dirty="0" smtClean="0">
                <a:solidFill>
                  <a:schemeClr val="tx1"/>
                </a:solidFill>
              </a:rPr>
              <a:t>xx </a:t>
            </a:r>
            <a:r>
              <a:rPr lang="ru-RU" sz="2400" dirty="0" smtClean="0">
                <a:solidFill>
                  <a:schemeClr val="tx1"/>
                </a:solidFill>
              </a:rPr>
              <a:t>века: одни более известны, другие менее.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На наш взгляд, любое стихотворение о войне заслуживает внимания!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Это исторический документ о человеческих судьбах, о страданиях и горе, о подвигах и самопожертвовании.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err="1" smtClean="0">
                <a:solidFill>
                  <a:schemeClr val="tx1"/>
                </a:solidFill>
              </a:rPr>
              <a:t>эТО</a:t>
            </a:r>
            <a:r>
              <a:rPr lang="ru-RU" sz="2400" dirty="0" smtClean="0">
                <a:solidFill>
                  <a:schemeClr val="tx1"/>
                </a:solidFill>
              </a:rPr>
              <a:t> ужасные и кровавые страницы истории, которые мы должны знать, а поэтому нужно читать стихотворения и рассказы о войне, воспоминания очевидцев, смотреть фильмы о войне, петь песни о войне… почитать и уважать ветеранов!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Война была народной, потому что </a:t>
            </a:r>
            <a:r>
              <a:rPr lang="ru-RU" sz="2400" smtClean="0">
                <a:solidFill>
                  <a:schemeClr val="tx1"/>
                </a:solidFill>
              </a:rPr>
              <a:t>коснулась каждого…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Нам остается только помнить про их подвиг и сохранить мир, который они нам подарили!!!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346" y="2183674"/>
            <a:ext cx="7212872" cy="1151965"/>
          </a:xfrm>
        </p:spPr>
        <p:txBody>
          <a:bodyPr>
            <a:noAutofit/>
          </a:bodyPr>
          <a:lstStyle/>
          <a:p>
            <a:r>
              <a:rPr lang="ru-RU" sz="11500" dirty="0" smtClean="0"/>
              <a:t>Семья </a:t>
            </a:r>
            <a:r>
              <a:rPr lang="ru-RU" sz="11500" dirty="0" err="1" smtClean="0"/>
              <a:t>гуз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23910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666066"/>
            <a:ext cx="5663339" cy="2734733"/>
          </a:xfrm>
          <a:solidFill>
            <a:srgbClr val="EDEDED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dirty="0" smtClean="0"/>
              <a:t>Яков </a:t>
            </a:r>
            <a:r>
              <a:rPr lang="ru-RU" sz="4500" dirty="0" err="1" smtClean="0"/>
              <a:t>миронович</a:t>
            </a:r>
            <a:endParaRPr lang="ru-RU" sz="4500" dirty="0" smtClean="0"/>
          </a:p>
          <a:p>
            <a:pPr marL="0" indent="0" algn="ctr">
              <a:buNone/>
            </a:pPr>
            <a:r>
              <a:rPr lang="ru-RU" sz="3200" dirty="0" smtClean="0"/>
              <a:t>05.09.1920-07.03.1995</a:t>
            </a:r>
          </a:p>
          <a:p>
            <a:pPr marL="0" indent="0" algn="ctr">
              <a:buNone/>
            </a:pPr>
            <a:r>
              <a:rPr lang="ru-RU" sz="2800" dirty="0" smtClean="0"/>
              <a:t>После школы хотел поступить в киевское музыкальное училище, Но был отправлен в ленинградское военное.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dirty="0" smtClean="0"/>
              <a:t>Во время войны Обслуживал самолеты и подобную военную технику.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359328" y="3666066"/>
            <a:ext cx="4990828" cy="2734732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dirty="0" smtClean="0"/>
              <a:t>Мария Михайловна</a:t>
            </a:r>
          </a:p>
          <a:p>
            <a:pPr marL="0" indent="0" algn="ctr">
              <a:buNone/>
            </a:pPr>
            <a:r>
              <a:rPr lang="ru-RU" sz="2200" dirty="0" smtClean="0"/>
              <a:t>01.05.1922-28.07.1995</a:t>
            </a:r>
          </a:p>
          <a:p>
            <a:pPr marL="0" indent="0" algn="ctr">
              <a:buNone/>
            </a:pPr>
            <a:r>
              <a:rPr lang="ru-RU" sz="1900" dirty="0" smtClean="0"/>
              <a:t>Молодая мама в 1942 родила дочку Валю. Однако, в возрасте двух месяцев девочка умерла.</a:t>
            </a:r>
            <a:endParaRPr lang="ru-RU" sz="1900" dirty="0"/>
          </a:p>
          <a:p>
            <a:pPr marL="0" indent="0" algn="ctr">
              <a:buNone/>
            </a:pPr>
            <a:r>
              <a:rPr lang="ru-RU" sz="1900" dirty="0" smtClean="0"/>
              <a:t>Во время войны Работала связисткой в ставке главнокомандующего.</a:t>
            </a:r>
            <a:endParaRPr lang="ru-RU" sz="19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00" y="64803"/>
            <a:ext cx="2614337" cy="34857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958" y="81725"/>
            <a:ext cx="2563568" cy="34519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933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06" y="2630086"/>
            <a:ext cx="4101994" cy="122438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Филатов </a:t>
            </a:r>
            <a:br>
              <a:rPr lang="ru-RU" sz="2800" dirty="0" smtClean="0"/>
            </a:br>
            <a:r>
              <a:rPr lang="ru-RU" sz="2800" dirty="0" smtClean="0"/>
              <a:t>Николай Александрович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«Другу военных лет»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u="sng" dirty="0" smtClean="0">
                <a:solidFill>
                  <a:schemeClr val="tx1"/>
                </a:solidFill>
              </a:rPr>
              <a:t>отрывок</a:t>
            </a:r>
            <a:endParaRPr lang="ru-RU" sz="2800" i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344" y="83758"/>
            <a:ext cx="3758516" cy="5524562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Нет, мы окопов не копали</a:t>
            </a:r>
          </a:p>
          <a:p>
            <a:pPr marL="0" indent="0">
              <a:buNone/>
            </a:pPr>
            <a:r>
              <a:rPr lang="ru-RU" sz="1600" dirty="0"/>
              <a:t>И по-пластунски не ползли,</a:t>
            </a:r>
          </a:p>
          <a:p>
            <a:pPr marL="0" indent="0">
              <a:buNone/>
            </a:pPr>
            <a:r>
              <a:rPr lang="ru-RU" sz="1600" dirty="0"/>
              <a:t>А мы в войну с тобой летали,</a:t>
            </a:r>
          </a:p>
          <a:p>
            <a:pPr marL="0" indent="0">
              <a:buNone/>
            </a:pPr>
            <a:r>
              <a:rPr lang="ru-RU" sz="1600" dirty="0"/>
              <a:t>Ведь мы - рабочие войны.</a:t>
            </a:r>
          </a:p>
          <a:p>
            <a:pPr marL="0" indent="0">
              <a:buNone/>
            </a:pPr>
            <a:r>
              <a:rPr lang="ru-RU" sz="1600" dirty="0"/>
              <a:t>Нелегкий путь на долю выпал</a:t>
            </a:r>
          </a:p>
          <a:p>
            <a:pPr marL="0" indent="0">
              <a:buNone/>
            </a:pPr>
            <a:r>
              <a:rPr lang="ru-RU" sz="1600" dirty="0"/>
              <a:t>Нам на дороге фронтовой</a:t>
            </a:r>
          </a:p>
          <a:p>
            <a:pPr marL="0" indent="0">
              <a:buNone/>
            </a:pPr>
            <a:r>
              <a:rPr lang="ru-RU" sz="1600" dirty="0"/>
              <a:t>В смертельный бой с врагом вступали</a:t>
            </a:r>
          </a:p>
          <a:p>
            <a:pPr marL="0" indent="0">
              <a:buNone/>
            </a:pPr>
            <a:r>
              <a:rPr lang="ru-RU" sz="1600" dirty="0"/>
              <a:t>Мы между небом и землей.</a:t>
            </a:r>
          </a:p>
          <a:p>
            <a:pPr marL="0" indent="0">
              <a:buNone/>
            </a:pPr>
            <a:r>
              <a:rPr lang="ru-RU" sz="1600" dirty="0"/>
              <a:t>И слышны в небе позывные:</a:t>
            </a:r>
          </a:p>
          <a:p>
            <a:pPr marL="0" indent="0">
              <a:buNone/>
            </a:pPr>
            <a:r>
              <a:rPr lang="ru-RU" sz="1600" dirty="0"/>
              <a:t>"Дружок - двадцатый, я - второй.</a:t>
            </a:r>
          </a:p>
          <a:p>
            <a:pPr marL="0" indent="0">
              <a:buNone/>
            </a:pPr>
            <a:r>
              <a:rPr lang="ru-RU" sz="1600" dirty="0"/>
              <a:t>Я атакую "</a:t>
            </a:r>
            <a:r>
              <a:rPr lang="ru-RU" sz="1600" dirty="0" err="1"/>
              <a:t>Мессершмидта</a:t>
            </a:r>
            <a:r>
              <a:rPr lang="ru-RU" sz="1600" dirty="0"/>
              <a:t>",</a:t>
            </a:r>
          </a:p>
          <a:p>
            <a:pPr marL="0" indent="0">
              <a:buNone/>
            </a:pPr>
            <a:r>
              <a:rPr lang="ru-RU" sz="1600" dirty="0"/>
              <a:t>Меня от "</a:t>
            </a:r>
            <a:r>
              <a:rPr lang="ru-RU" sz="1600" dirty="0" err="1"/>
              <a:t>Фоккера</a:t>
            </a:r>
            <a:r>
              <a:rPr lang="ru-RU" sz="1600" dirty="0"/>
              <a:t>" прикрой".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845860" y="83758"/>
            <a:ext cx="3460375" cy="5524562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Меня прикрыли и, что я слышу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Я снова слышу позывной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r>
              <a:rPr lang="ru-RU" sz="1600" dirty="0"/>
              <a:t>"Второй, второй, из боя вышел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Горю! Прощай, мой дорогой</a:t>
            </a:r>
            <a:r>
              <a:rPr lang="ru-RU" sz="1600" dirty="0" smtClean="0"/>
              <a:t>!</a:t>
            </a:r>
          </a:p>
          <a:p>
            <a:pPr marL="0" indent="0">
              <a:buNone/>
            </a:pPr>
            <a:r>
              <a:rPr lang="ru-RU" sz="1600" dirty="0"/>
              <a:t>Прощай братишка! Отомстите</a:t>
            </a:r>
            <a:r>
              <a:rPr lang="ru-RU" sz="1600" dirty="0" smtClean="0"/>
              <a:t>!</a:t>
            </a:r>
          </a:p>
          <a:p>
            <a:pPr marL="0" indent="0">
              <a:buNone/>
            </a:pPr>
            <a:r>
              <a:rPr lang="ru-RU" sz="1600" dirty="0"/>
              <a:t>И не пишите маме, нет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Пусть ждет, надеется, что встретит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Мне завтра было б двадцать лет</a:t>
            </a:r>
            <a:r>
              <a:rPr lang="ru-RU" sz="1600" dirty="0" smtClean="0"/>
              <a:t>".</a:t>
            </a:r>
          </a:p>
          <a:p>
            <a:pPr marL="0" indent="0">
              <a:buNone/>
            </a:pPr>
            <a:r>
              <a:rPr lang="ru-RU" sz="1600" dirty="0"/>
              <a:t>И мстили мы, жестоко </a:t>
            </a:r>
            <a:r>
              <a:rPr lang="ru-RU" sz="1600" dirty="0" smtClean="0"/>
              <a:t>мстили</a:t>
            </a:r>
          </a:p>
          <a:p>
            <a:pPr marL="0" indent="0">
              <a:buNone/>
            </a:pPr>
            <a:r>
              <a:rPr lang="ru-RU" sz="1600" dirty="0"/>
              <a:t>За восемнадцать, двадцать лет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И в землю с Богом вколотили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И "</a:t>
            </a:r>
            <a:r>
              <a:rPr lang="ru-RU" sz="1600" dirty="0" err="1"/>
              <a:t>Фокке</a:t>
            </a:r>
            <a:r>
              <a:rPr lang="ru-RU" sz="1600" dirty="0"/>
              <a:t>-Вульф", и "</a:t>
            </a:r>
            <a:r>
              <a:rPr lang="ru-RU" sz="1600" dirty="0" err="1"/>
              <a:t>Мессершмидт</a:t>
            </a:r>
            <a:r>
              <a:rPr lang="ru-RU" sz="16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0599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418" y="651621"/>
            <a:ext cx="5758542" cy="664029"/>
          </a:xfrm>
        </p:spPr>
        <p:txBody>
          <a:bodyPr>
            <a:normAutofit/>
          </a:bodyPr>
          <a:lstStyle/>
          <a:p>
            <a:r>
              <a:rPr lang="ru-RU" sz="2800" dirty="0"/>
              <a:t>Филатов </a:t>
            </a:r>
            <a:r>
              <a:rPr lang="ru-RU" sz="2800" dirty="0" smtClean="0"/>
              <a:t>Николай Александрович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1664" y="1320966"/>
            <a:ext cx="7195456" cy="2066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родился В 1923 </a:t>
            </a:r>
            <a:r>
              <a:rPr lang="ru-RU" sz="1800" dirty="0" err="1" smtClean="0"/>
              <a:t>годУ</a:t>
            </a:r>
            <a:r>
              <a:rPr lang="ru-RU" sz="1800" dirty="0" smtClean="0"/>
              <a:t>. После</a:t>
            </a:r>
            <a:r>
              <a:rPr lang="ru-RU" sz="1800" dirty="0"/>
              <a:t>  школы в 1941 году поступил в </a:t>
            </a:r>
            <a:r>
              <a:rPr lang="ru-RU" sz="1800" dirty="0" smtClean="0"/>
              <a:t>авиационное училище. с </a:t>
            </a:r>
            <a:r>
              <a:rPr lang="ru-RU" sz="1800" dirty="0"/>
              <a:t>1942 </a:t>
            </a:r>
            <a:r>
              <a:rPr lang="ru-RU" sz="1800" dirty="0" smtClean="0"/>
              <a:t>года летчик-истребитель. За </a:t>
            </a:r>
            <a:r>
              <a:rPr lang="ru-RU" sz="1800" dirty="0"/>
              <a:t>войну он совершил 86 боевых вылетов, принял участие в 56 воздушных боях</a:t>
            </a:r>
            <a:r>
              <a:rPr lang="ru-RU" sz="1800" dirty="0" smtClean="0"/>
              <a:t>. В Боях получил </a:t>
            </a:r>
            <a:r>
              <a:rPr lang="ru-RU" sz="1800" dirty="0"/>
              <a:t>многочисленные </a:t>
            </a:r>
            <a:r>
              <a:rPr lang="ru-RU" sz="1800" dirty="0" smtClean="0"/>
              <a:t>ранения. </a:t>
            </a:r>
            <a:r>
              <a:rPr lang="ru-RU" sz="1800" dirty="0"/>
              <a:t>посвящал всё свободное время поэтическому творчеству. Его стихи были посвящены воспоминаниям военных лет, любви, </a:t>
            </a:r>
            <a:r>
              <a:rPr lang="ru-RU" sz="1800" dirty="0" smtClean="0"/>
              <a:t>надежде.</a:t>
            </a: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107" y="0"/>
            <a:ext cx="4087567" cy="27693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42012" y="3741561"/>
            <a:ext cx="89785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смертельной схватки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врагом между небом и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землей пилот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самолет становятся единым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целым (местоимение мы – как символ единения).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 относится к самолету как живому существу, верному другу и товарищу (сравнение звука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мотора с воем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волка).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Пилот при этом сосредоточен и собран (…в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бою - натянут, как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струна…)</a:t>
            </a:r>
          </a:p>
        </p:txBody>
      </p:sp>
    </p:spTree>
    <p:extLst>
      <p:ext uri="{BB962C8B-B14F-4D97-AF65-F5344CB8AC3E}">
        <p14:creationId xmlns:p14="http://schemas.microsoft.com/office/powerpoint/2010/main" val="6428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7481" y="1779783"/>
            <a:ext cx="3972005" cy="2100239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Слуцкий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Борис Абрамович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«Хуже </a:t>
            </a:r>
            <a:r>
              <a:rPr lang="ru-RU" sz="2800" dirty="0">
                <a:solidFill>
                  <a:schemeClr val="tx1"/>
                </a:solidFill>
              </a:rPr>
              <a:t>всех на фронте пехоте</a:t>
            </a:r>
            <a:r>
              <a:rPr lang="ru-RU" sz="2800" dirty="0" smtClean="0">
                <a:solidFill>
                  <a:schemeClr val="tx1"/>
                </a:solidFill>
              </a:rPr>
              <a:t>!»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u="sng" dirty="0">
                <a:solidFill>
                  <a:schemeClr val="tx1"/>
                </a:solidFill>
              </a:rPr>
              <a:t>отрывок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343" y="83758"/>
            <a:ext cx="4117104" cy="5492290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— Хуже всех на фронте пехоте</a:t>
            </a:r>
            <a:r>
              <a:rPr lang="ru-RU" sz="1600" dirty="0" smtClean="0"/>
              <a:t>!</a:t>
            </a:r>
            <a:r>
              <a:rPr lang="ru-RU" sz="1600" dirty="0"/>
              <a:t> 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— Нет! Страшнее саперам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В обороне или в </a:t>
            </a:r>
            <a:r>
              <a:rPr lang="ru-RU" sz="1600" dirty="0" smtClean="0"/>
              <a:t>походе</a:t>
            </a:r>
          </a:p>
          <a:p>
            <a:pPr marL="0" indent="0">
              <a:buNone/>
            </a:pPr>
            <a:r>
              <a:rPr lang="ru-RU" sz="1600" dirty="0"/>
              <a:t>Хуже всем им, без спора</a:t>
            </a:r>
            <a:r>
              <a:rPr lang="ru-RU" sz="1600" dirty="0" smtClean="0"/>
              <a:t>!</a:t>
            </a:r>
          </a:p>
          <a:p>
            <a:pPr marL="0" indent="0">
              <a:buNone/>
            </a:pPr>
            <a:r>
              <a:rPr lang="ru-RU" sz="1600" dirty="0"/>
              <a:t>— Верно, правильно! Трудно и </a:t>
            </a:r>
            <a:r>
              <a:rPr lang="ru-RU" sz="1600" dirty="0" smtClean="0"/>
              <a:t>склизко</a:t>
            </a:r>
          </a:p>
          <a:p>
            <a:pPr marL="0" indent="0">
              <a:buNone/>
            </a:pPr>
            <a:r>
              <a:rPr lang="ru-RU" sz="1600" dirty="0"/>
              <a:t>Подползать к осторожной траншее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Но страшней быть девчонкой-связисткой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Вот кому на </a:t>
            </a:r>
            <a:r>
              <a:rPr lang="ru-RU" sz="1600" dirty="0" smtClean="0"/>
              <a:t>войне</a:t>
            </a:r>
            <a:r>
              <a:rPr lang="ru-RU" sz="1600" dirty="0"/>
              <a:t> </a:t>
            </a:r>
            <a:r>
              <a:rPr lang="ru-RU" sz="1600" dirty="0" smtClean="0"/>
              <a:t>всех страшнее.</a:t>
            </a:r>
          </a:p>
          <a:p>
            <a:pPr marL="0" indent="0">
              <a:buNone/>
            </a:pPr>
            <a:r>
              <a:rPr lang="ru-RU" sz="1600" dirty="0"/>
              <a:t>Я встречал их немало, девчонок</a:t>
            </a:r>
            <a:r>
              <a:rPr lang="ru-RU" sz="1600" dirty="0" smtClean="0"/>
              <a:t>!</a:t>
            </a:r>
          </a:p>
          <a:p>
            <a:pPr marL="0" indent="0">
              <a:buNone/>
            </a:pPr>
            <a:r>
              <a:rPr lang="ru-RU" sz="1600" dirty="0"/>
              <a:t>Я им волосы гладил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У хозяйственников </a:t>
            </a:r>
            <a:r>
              <a:rPr lang="ru-RU" sz="1600" dirty="0" smtClean="0"/>
              <a:t>ожесточенных</a:t>
            </a:r>
          </a:p>
          <a:p>
            <a:pPr marL="0" indent="0">
              <a:buNone/>
            </a:pPr>
            <a:r>
              <a:rPr lang="ru-RU" sz="1600" dirty="0"/>
              <a:t>Добывал им отрезы на платье.</a:t>
            </a:r>
            <a:endParaRPr lang="ru-RU" sz="14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49602" y="83758"/>
            <a:ext cx="3547879" cy="5492290"/>
          </a:xfrm>
          <a:solidFill>
            <a:srgbClr val="EDEDED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Не за это, а так </a:t>
            </a:r>
            <a:r>
              <a:rPr lang="ru-RU" sz="1600" dirty="0" smtClean="0"/>
              <a:t>отчего-то,</a:t>
            </a:r>
          </a:p>
          <a:p>
            <a:pPr marL="0" indent="0">
              <a:buNone/>
            </a:pPr>
            <a:r>
              <a:rPr lang="ru-RU" sz="1600" dirty="0"/>
              <a:t>Не за это, </a:t>
            </a:r>
            <a:r>
              <a:rPr lang="ru-RU" sz="1600" dirty="0" smtClean="0"/>
              <a:t>а </a:t>
            </a:r>
            <a:r>
              <a:rPr lang="ru-RU" sz="1600" dirty="0"/>
              <a:t>просто </a:t>
            </a:r>
            <a:r>
              <a:rPr lang="ru-RU" sz="1600" dirty="0" smtClean="0"/>
              <a:t>случайно</a:t>
            </a:r>
          </a:p>
          <a:p>
            <a:pPr marL="0" indent="0">
              <a:buNone/>
            </a:pPr>
            <a:r>
              <a:rPr lang="ru-RU" sz="1600" dirty="0"/>
              <a:t>Мне девчонки шептали без </a:t>
            </a:r>
            <a:r>
              <a:rPr lang="ru-RU" sz="1600" dirty="0" smtClean="0"/>
              <a:t>счета</a:t>
            </a:r>
          </a:p>
          <a:p>
            <a:pPr marL="0" indent="0">
              <a:buNone/>
            </a:pPr>
            <a:r>
              <a:rPr lang="ru-RU" sz="1600" dirty="0"/>
              <a:t>Свои тихие, бедные тайны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Я слыхал их немало, секретов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Что слезами политы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Мне шептали про то и про это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Про большие обиды</a:t>
            </a:r>
            <a:r>
              <a:rPr lang="ru-RU" sz="1600" dirty="0" smtClean="0"/>
              <a:t>!</a:t>
            </a:r>
          </a:p>
          <a:p>
            <a:pPr marL="0" indent="0">
              <a:buNone/>
            </a:pPr>
            <a:r>
              <a:rPr lang="ru-RU" sz="1600" dirty="0"/>
              <a:t>Я не выдам вас, будьте спокойны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Никогда. В самом деле</a:t>
            </a:r>
            <a:r>
              <a:rPr lang="ru-RU" sz="1600" dirty="0" smtClean="0"/>
              <a:t>,</a:t>
            </a:r>
          </a:p>
          <a:p>
            <a:pPr marL="0" indent="0">
              <a:buNone/>
            </a:pPr>
            <a:r>
              <a:rPr lang="ru-RU" sz="1600" dirty="0"/>
              <a:t>Слишком тяжко даются вам войны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Лучше б дома сидели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72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824" y="405159"/>
            <a:ext cx="4783182" cy="664029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Слуцкий </a:t>
            </a:r>
            <a:r>
              <a:rPr lang="ru-RU" sz="2800" dirty="0"/>
              <a:t>Борис Абрамович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578" y="1069188"/>
            <a:ext cx="7265125" cy="23646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Во время </a:t>
            </a:r>
            <a:r>
              <a:rPr lang="ru-RU" sz="1800" dirty="0" smtClean="0"/>
              <a:t>войны</a:t>
            </a:r>
            <a:r>
              <a:rPr lang="ru-RU" sz="1800" dirty="0"/>
              <a:t> с июня 1941 года — рядовой </a:t>
            </a:r>
            <a:r>
              <a:rPr lang="ru-RU" sz="1800" dirty="0" smtClean="0"/>
              <a:t>стрелковой </a:t>
            </a:r>
            <a:r>
              <a:rPr lang="ru-RU" sz="1800" dirty="0"/>
              <a:t>бригады, затем </a:t>
            </a:r>
            <a:r>
              <a:rPr lang="ru-RU" sz="1800" dirty="0" smtClean="0"/>
              <a:t>секретарь </a:t>
            </a:r>
            <a:r>
              <a:rPr lang="ru-RU" sz="1800" dirty="0"/>
              <a:t>и </a:t>
            </a:r>
            <a:r>
              <a:rPr lang="ru-RU" sz="1800" dirty="0" smtClean="0"/>
              <a:t>военный следователь </a:t>
            </a:r>
            <a:r>
              <a:rPr lang="ru-RU" sz="1800" dirty="0"/>
              <a:t>в дивизионной прокуратуре. </a:t>
            </a:r>
            <a:r>
              <a:rPr lang="ru-RU" sz="1800" dirty="0" smtClean="0"/>
              <a:t>С осени 1942 </a:t>
            </a:r>
            <a:r>
              <a:rPr lang="ru-RU" sz="1800" dirty="0"/>
              <a:t>года — инструктор, с апреля 1943 года — старший инструктор </a:t>
            </a:r>
            <a:r>
              <a:rPr lang="ru-RU" sz="1800" dirty="0" smtClean="0"/>
              <a:t>политотдела. </a:t>
            </a:r>
            <a:r>
              <a:rPr lang="ru-RU" sz="1800" dirty="0"/>
              <a:t>Несмотря на то, что был политработником, постоянно лично ходил в разведпоиски. На фронте был тяжело ранен. Войну закончил в звании гвардии майора. Стихи во время войны писал лишь эпизодически.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936" y="6537"/>
            <a:ext cx="4069877" cy="27105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0263" y="3619641"/>
            <a:ext cx="10954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Женщины воевали наравне с мужчинами. Они плакали от боли и сострадания (…слезами политы секреты…), но при этом совершали подвиги и смотрели в глаза смерти (…Но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страшней быть девчонкой-связисткой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Вот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кому на войне всех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страшнее…).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 всей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душой сочувствует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девчонкам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 чьи хрупкие плечи свалилась кровь и грязь безжалостной, беспощадной войны. Заканчивается стихотворение печальным вздохом жалости и упрека, что от бесчеловечных обстоятельств войны не оградили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девушек (…Лучше б дома сидели!). </a:t>
            </a:r>
          </a:p>
        </p:txBody>
      </p:sp>
    </p:spTree>
    <p:extLst>
      <p:ext uri="{BB962C8B-B14F-4D97-AF65-F5344CB8AC3E}">
        <p14:creationId xmlns:p14="http://schemas.microsoft.com/office/powerpoint/2010/main" val="15573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346" y="2183674"/>
            <a:ext cx="7212872" cy="1151965"/>
          </a:xfrm>
        </p:spPr>
        <p:txBody>
          <a:bodyPr>
            <a:noAutofit/>
          </a:bodyPr>
          <a:lstStyle/>
          <a:p>
            <a:r>
              <a:rPr lang="ru-RU" sz="11500" dirty="0" smtClean="0"/>
              <a:t>Семья </a:t>
            </a:r>
            <a:r>
              <a:rPr lang="ru-RU" sz="11500" dirty="0" err="1" smtClean="0"/>
              <a:t>Сычкины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24375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1012</TotalTime>
  <Words>1970</Words>
  <Application>Microsoft Office PowerPoint</Application>
  <PresentationFormat>Широкоэкранный</PresentationFormat>
  <Paragraphs>264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Impact</vt:lpstr>
      <vt:lpstr>Tahoma</vt:lpstr>
      <vt:lpstr>Главное мероприятие</vt:lpstr>
      <vt:lpstr>Наши Семьи во время войны</vt:lpstr>
      <vt:lpstr>Сборник посвящен памяти 4 семей – это наши прабабушки и прадедушки. Война застала их в разные периоды жизни: кто-то воевал, кто-то был нашим ровесником – подростком, кто-то был совсем маленьким ребенком.  война не прошла мимо, она оставила след на сердце каждого из них… Наши прабабушки и прадедушки не охотно рассказывали про это тяжелое время… сейчас многих из них нет в живых… ОДНАКО память о жизни ЛЮДЕЙ в годы войны жива благодаря творчеству поэтов XX ВЕКА.  Прочитайте на страницах этого сборника про наших прабабушек и прадедушек, про их судьбы в годы войны и убедитесь сами, что каждая судьба нашла отклик в отрывках СТИХОТВОРЕНИЙ известных поэтов XX ВЕКА (ФИЛАТОВ Н.А., СЛУЦКИЙ Б.А., САМОЙЛОВ Д.С., МИЛАНИЧ Л.И., МИХАЛКОВ С.В., ТУШНОВА В.М., БАРТО А.Л., СУРКОВ А.А.).  МЫ ПОСТАРАЛИСЬ ПОКАЗАТЬ КРАТКИМИ БИОГРАФИЧЕСКИМИ СПРАВКАМИ И КОММЕНТАРИЯМИ К СТИХОТВОРЕНИЯМ, ЧТО Тема войны для КАЖДОГО АВТОРА близкая и личная… они видели и пережили страдания и боль, как и наши прабабушки и прадедушки.</vt:lpstr>
      <vt:lpstr>Семья гуз</vt:lpstr>
      <vt:lpstr>Презентация PowerPoint</vt:lpstr>
      <vt:lpstr>Филатов  Николай Александрович «Другу военных лет» отрывок</vt:lpstr>
      <vt:lpstr>Филатов Николай Александрович</vt:lpstr>
      <vt:lpstr>Слуцкий  Борис Абрамович «Хуже всех на фронте пехоте!» отрывок</vt:lpstr>
      <vt:lpstr>Слуцкий Борис Абрамович</vt:lpstr>
      <vt:lpstr>Семья Сычкины</vt:lpstr>
      <vt:lpstr>Презентация PowerPoint</vt:lpstr>
      <vt:lpstr>Самойлов  Давид Самуилович «Сороковые» отрывок</vt:lpstr>
      <vt:lpstr>Самойлов Давид Самуилович</vt:lpstr>
      <vt:lpstr>Людмила Ивановна Миланич «Война»</vt:lpstr>
      <vt:lpstr>Людмила Ивановна Миланич</vt:lpstr>
      <vt:lpstr>Семья нароновы</vt:lpstr>
      <vt:lpstr>Презентация PowerPoint</vt:lpstr>
      <vt:lpstr>Михалков  Сергей Владимирович «Детский ботинок» отрывок</vt:lpstr>
      <vt:lpstr>Михалков Сергей Владимирович</vt:lpstr>
      <vt:lpstr>Тушнова  Вероника Михайловна «Кукла» отрывок</vt:lpstr>
      <vt:lpstr>Тушнова Вероника Михайловна</vt:lpstr>
      <vt:lpstr>Семья Сурковы</vt:lpstr>
      <vt:lpstr>Презентация PowerPoint</vt:lpstr>
      <vt:lpstr>Агния ЛЬВОВНА Барто «Мой брат уходит на войну»</vt:lpstr>
      <vt:lpstr>Агния львовна Барто</vt:lpstr>
      <vt:lpstr>Сурков  Алексей Александрович «Стали в августе ночи длинны, темны»</vt:lpstr>
      <vt:lpstr>Сурков Алексей Александрович</vt:lpstr>
      <vt:lpstr>В Сборнике представлены стихотворения разных авторов xx века: одни более известны, другие менее. На наш взгляд, любое стихотворение о войне заслуживает внимания! Это исторический документ о человеческих судьбах, о страданиях и горе, о подвигах и самопожертвовании.  эТО ужасные и кровавые страницы истории, которые мы должны знать, а поэтому нужно читать стихотворения и рассказы о войне, воспоминания очевидцев, смотреть фильмы о войне, петь песни о войне… почитать и уважать ветеранов!  Война была народной, потому что коснулась каждого… Нам остается только помнить про их подвиг и сохранить мир, который они нам подарили!!!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71</cp:revision>
  <dcterms:created xsi:type="dcterms:W3CDTF">2020-04-21T10:43:05Z</dcterms:created>
  <dcterms:modified xsi:type="dcterms:W3CDTF">2020-04-22T03:35:18Z</dcterms:modified>
</cp:coreProperties>
</file>